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7772400" cy="10058400"/>
  <p:notesSz cx="6858000" cy="9144000"/>
  <p:embeddedFontLst>
    <p:embeddedFont>
      <p:font typeface="Arimo" panose="020B0604020202020204" charset="0"/>
      <p:regular r:id="rId19"/>
    </p:embeddedFont>
    <p:embeddedFont>
      <p:font typeface="Calibri (MS)" panose="020B0604020202020204" charset="0"/>
      <p:regular r:id="rId20"/>
    </p:embeddedFont>
    <p:embeddedFont>
      <p:font typeface="Calibri (MS) Bold" panose="020B0604020202020204" charset="0"/>
      <p:regular r:id="rId21"/>
    </p:embeddedFont>
    <p:embeddedFont>
      <p:font typeface="IBM Plex Sans" panose="020B0503050203000203" pitchFamily="3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231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sv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705" y="5218757"/>
            <a:ext cx="1167384" cy="170993"/>
          </a:xfrm>
          <a:custGeom>
            <a:avLst/>
            <a:gdLst/>
            <a:ahLst/>
            <a:cxnLst/>
            <a:rect l="l" t="t" r="r" b="b"/>
            <a:pathLst>
              <a:path w="1167384" h="170993">
                <a:moveTo>
                  <a:pt x="0" y="0"/>
                </a:moveTo>
                <a:lnTo>
                  <a:pt x="1167384" y="0"/>
                </a:lnTo>
                <a:lnTo>
                  <a:pt x="1167384" y="170993"/>
                </a:lnTo>
                <a:lnTo>
                  <a:pt x="0" y="170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914705" y="8894035"/>
            <a:ext cx="1545022" cy="184394"/>
          </a:xfrm>
          <a:prstGeom prst="rect">
            <a:avLst/>
          </a:prstGeom>
        </p:spPr>
        <p:txBody>
          <a:bodyPr lIns="0" tIns="0" rIns="0" bIns="0" rtlCol="0" anchor="t">
            <a:spAutoFit/>
          </a:bodyPr>
          <a:lstStyle/>
          <a:p>
            <a:pPr algn="l">
              <a:lnSpc>
                <a:spcPts val="1545"/>
              </a:lnSpc>
            </a:pPr>
            <a:r>
              <a:rPr lang="en-US" sz="1103" spc="-2">
                <a:solidFill>
                  <a:srgbClr val="000000"/>
                </a:solidFill>
                <a:latin typeface="IBM Plex Sans"/>
              </a:rPr>
              <a:t>TABLE OF CONTENTS </a:t>
            </a:r>
          </a:p>
        </p:txBody>
      </p:sp>
      <p:sp>
        <p:nvSpPr>
          <p:cNvPr id="4" name="TextBox 4"/>
          <p:cNvSpPr txBox="1"/>
          <p:nvPr/>
        </p:nvSpPr>
        <p:spPr>
          <a:xfrm>
            <a:off x="6781543" y="8894035"/>
            <a:ext cx="116700" cy="184394"/>
          </a:xfrm>
          <a:prstGeom prst="rect">
            <a:avLst/>
          </a:prstGeom>
        </p:spPr>
        <p:txBody>
          <a:bodyPr lIns="0" tIns="0" rIns="0" bIns="0" rtlCol="0" anchor="t">
            <a:spAutoFit/>
          </a:bodyPr>
          <a:lstStyle/>
          <a:p>
            <a:pPr algn="l">
              <a:lnSpc>
                <a:spcPts val="1545"/>
              </a:lnSpc>
            </a:pPr>
            <a:r>
              <a:rPr lang="en-US" sz="1103" spc="-2">
                <a:solidFill>
                  <a:srgbClr val="000000"/>
                </a:solidFill>
                <a:latin typeface="IBM Plex Sans"/>
              </a:rPr>
              <a:t>1 </a:t>
            </a:r>
          </a:p>
        </p:txBody>
      </p:sp>
      <p:sp>
        <p:nvSpPr>
          <p:cNvPr id="5" name="TextBox 5"/>
          <p:cNvSpPr txBox="1"/>
          <p:nvPr/>
        </p:nvSpPr>
        <p:spPr>
          <a:xfrm>
            <a:off x="3886838" y="895121"/>
            <a:ext cx="38976" cy="184394"/>
          </a:xfrm>
          <a:prstGeom prst="rect">
            <a:avLst/>
          </a:prstGeom>
        </p:spPr>
        <p:txBody>
          <a:bodyPr lIns="0" tIns="0" rIns="0" bIns="0" rtlCol="0" anchor="t">
            <a:spAutoFit/>
          </a:bodyPr>
          <a:lstStyle/>
          <a:p>
            <a:pPr algn="l">
              <a:lnSpc>
                <a:spcPts val="1520"/>
              </a:lnSpc>
            </a:pPr>
            <a:r>
              <a:rPr lang="en-US" sz="1103" spc="-2">
                <a:solidFill>
                  <a:srgbClr val="000000"/>
                </a:solidFill>
                <a:latin typeface="IBM Plex Sans"/>
              </a:rPr>
              <a:t> </a:t>
            </a:r>
          </a:p>
        </p:txBody>
      </p:sp>
      <p:sp>
        <p:nvSpPr>
          <p:cNvPr id="6" name="TextBox 6"/>
          <p:cNvSpPr txBox="1"/>
          <p:nvPr/>
        </p:nvSpPr>
        <p:spPr>
          <a:xfrm>
            <a:off x="914705" y="1068353"/>
            <a:ext cx="5963917" cy="993724"/>
          </a:xfrm>
          <a:prstGeom prst="rect">
            <a:avLst/>
          </a:prstGeom>
        </p:spPr>
        <p:txBody>
          <a:bodyPr lIns="0" tIns="0" rIns="0" bIns="0" rtlCol="0" anchor="t">
            <a:spAutoFit/>
          </a:bodyPr>
          <a:lstStyle/>
          <a:p>
            <a:pPr algn="l">
              <a:lnSpc>
                <a:spcPts val="1520"/>
              </a:lnSpc>
            </a:pPr>
            <a:r>
              <a:rPr lang="en-US" sz="1103">
                <a:solidFill>
                  <a:srgbClr val="000000"/>
                </a:solidFill>
                <a:latin typeface="Calibri (MS) Bold"/>
              </a:rPr>
              <a:t>Report </a:t>
            </a:r>
            <a:r>
              <a:rPr lang="en-US" sz="1103">
                <a:solidFill>
                  <a:srgbClr val="000000"/>
                </a:solidFill>
                <a:latin typeface="Calibri (MS)"/>
              </a:rPr>
              <a:t>You did a very good job. This is a very professional report, an executive report. Little things make the difference. ToC was good, could be better. Some groups offered rich references which added credibility to their work. You had some easily correctable things that you did not tale the time to correct, like things pointed out by spell check. </a:t>
            </a:r>
          </a:p>
        </p:txBody>
      </p:sp>
      <p:sp>
        <p:nvSpPr>
          <p:cNvPr id="7" name="TextBox 7"/>
          <p:cNvSpPr txBox="1"/>
          <p:nvPr/>
        </p:nvSpPr>
        <p:spPr>
          <a:xfrm>
            <a:off x="914705" y="2130581"/>
            <a:ext cx="5938142" cy="1305001"/>
          </a:xfrm>
          <a:prstGeom prst="rect">
            <a:avLst/>
          </a:prstGeom>
        </p:spPr>
        <p:txBody>
          <a:bodyPr lIns="0" tIns="0" rIns="0" bIns="0" rtlCol="0" anchor="t">
            <a:spAutoFit/>
          </a:bodyPr>
          <a:lstStyle/>
          <a:p>
            <a:pPr algn="l">
              <a:lnSpc>
                <a:spcPts val="2759"/>
              </a:lnSpc>
            </a:pPr>
            <a:r>
              <a:rPr lang="en-US" sz="1103">
                <a:solidFill>
                  <a:srgbClr val="000000"/>
                </a:solidFill>
                <a:latin typeface="Calibri (MS)"/>
              </a:rPr>
              <a:t>You can argue and it might seem like small things, but small things make the difference. Right or wrong, </a:t>
            </a:r>
          </a:p>
          <a:p>
            <a:pPr algn="l">
              <a:lnSpc>
                <a:spcPts val="551"/>
              </a:lnSpc>
            </a:pPr>
            <a:r>
              <a:rPr lang="en-US" sz="1103">
                <a:solidFill>
                  <a:srgbClr val="000000"/>
                </a:solidFill>
                <a:latin typeface="Calibri (MS)"/>
              </a:rPr>
              <a:t>perception of your work counts more in the data science profession than anything. Yes, you must know </a:t>
            </a:r>
          </a:p>
          <a:p>
            <a:pPr algn="l">
              <a:lnSpc>
                <a:spcPts val="2543"/>
              </a:lnSpc>
            </a:pPr>
            <a:r>
              <a:rPr lang="en-US" sz="1103">
                <a:solidFill>
                  <a:srgbClr val="000000"/>
                </a:solidFill>
                <a:latin typeface="Calibri (MS)"/>
              </a:rPr>
              <a:t>your stuff, that is a given. It does not differentiate you. And most times you are dealing with people </a:t>
            </a:r>
          </a:p>
          <a:p>
            <a:pPr algn="l">
              <a:lnSpc>
                <a:spcPts val="551"/>
              </a:lnSpc>
            </a:pPr>
            <a:r>
              <a:rPr lang="en-US" sz="1103">
                <a:solidFill>
                  <a:srgbClr val="000000"/>
                </a:solidFill>
                <a:latin typeface="Calibri (MS)"/>
              </a:rPr>
              <a:t>that cannot accurately gauge your technical acumen (moreover, in the real world, actuals are difficult to </a:t>
            </a:r>
          </a:p>
          <a:p>
            <a:pPr algn="l">
              <a:lnSpc>
                <a:spcPts val="2550"/>
              </a:lnSpc>
            </a:pPr>
            <a:r>
              <a:rPr lang="en-US" sz="1103">
                <a:solidFill>
                  <a:srgbClr val="000000"/>
                </a:solidFill>
                <a:latin typeface="Calibri (MS)"/>
              </a:rPr>
              <a:t>account for – economic or extraneous variation OR was it your modeling aptitude). This was meant to </a:t>
            </a:r>
          </a:p>
          <a:p>
            <a:pPr algn="l">
              <a:lnSpc>
                <a:spcPts val="551"/>
              </a:lnSpc>
            </a:pPr>
            <a:r>
              <a:rPr lang="en-US" sz="1103">
                <a:solidFill>
                  <a:srgbClr val="000000"/>
                </a:solidFill>
                <a:latin typeface="Calibri (MS)"/>
              </a:rPr>
              <a:t>be a report to executive leaders and you did a very nice job. </a:t>
            </a:r>
          </a:p>
        </p:txBody>
      </p:sp>
      <p:sp>
        <p:nvSpPr>
          <p:cNvPr id="8" name="TextBox 8"/>
          <p:cNvSpPr txBox="1"/>
          <p:nvPr/>
        </p:nvSpPr>
        <p:spPr>
          <a:xfrm>
            <a:off x="914705" y="3504086"/>
            <a:ext cx="3836232" cy="714832"/>
          </a:xfrm>
          <a:prstGeom prst="rect">
            <a:avLst/>
          </a:prstGeom>
        </p:spPr>
        <p:txBody>
          <a:bodyPr lIns="0" tIns="0" rIns="0" bIns="0" rtlCol="0" anchor="t">
            <a:spAutoFit/>
          </a:bodyPr>
          <a:lstStyle/>
          <a:p>
            <a:pPr algn="l">
              <a:lnSpc>
                <a:spcPts val="2759"/>
              </a:lnSpc>
            </a:pPr>
            <a:r>
              <a:rPr lang="en-US" sz="1103">
                <a:solidFill>
                  <a:srgbClr val="000000"/>
                </a:solidFill>
                <a:latin typeface="Calibri (MS) Bold"/>
              </a:rPr>
              <a:t>Technical </a:t>
            </a:r>
          </a:p>
          <a:p>
            <a:pPr algn="l">
              <a:lnSpc>
                <a:spcPts val="551"/>
              </a:lnSpc>
            </a:pPr>
            <a:r>
              <a:rPr lang="en-US" sz="1103">
                <a:solidFill>
                  <a:srgbClr val="000000"/>
                </a:solidFill>
                <a:latin typeface="Calibri (MS)"/>
              </a:rPr>
              <a:t>Good model selection and comparison that produced great results. </a:t>
            </a:r>
          </a:p>
          <a:p>
            <a:pPr algn="l">
              <a:lnSpc>
                <a:spcPts val="2520"/>
              </a:lnSpc>
            </a:pPr>
            <a:r>
              <a:rPr lang="en-US" sz="1103">
                <a:solidFill>
                  <a:srgbClr val="000000"/>
                </a:solidFill>
                <a:latin typeface="Calibri (MS)"/>
              </a:rPr>
              <a:t>MAPE Accuracy was 0.82 great, best submitted was 0.79. </a:t>
            </a:r>
          </a:p>
        </p:txBody>
      </p:sp>
      <p:sp>
        <p:nvSpPr>
          <p:cNvPr id="9" name="TextBox 9"/>
          <p:cNvSpPr txBox="1"/>
          <p:nvPr/>
        </p:nvSpPr>
        <p:spPr>
          <a:xfrm>
            <a:off x="914705" y="4288946"/>
            <a:ext cx="1935490" cy="323164"/>
          </a:xfrm>
          <a:prstGeom prst="rect">
            <a:avLst/>
          </a:prstGeom>
        </p:spPr>
        <p:txBody>
          <a:bodyPr lIns="0" tIns="0" rIns="0" bIns="0" rtlCol="0" anchor="t">
            <a:spAutoFit/>
          </a:bodyPr>
          <a:lstStyle/>
          <a:p>
            <a:pPr algn="l">
              <a:lnSpc>
                <a:spcPts val="2759"/>
              </a:lnSpc>
            </a:pPr>
            <a:r>
              <a:rPr lang="en-US" sz="1103">
                <a:solidFill>
                  <a:srgbClr val="000000"/>
                </a:solidFill>
                <a:latin typeface="Calibri (MS)"/>
              </a:rPr>
              <a:t>Report Grade – 96 (80% of grade) </a:t>
            </a:r>
          </a:p>
        </p:txBody>
      </p:sp>
      <p:sp>
        <p:nvSpPr>
          <p:cNvPr id="10" name="TextBox 10"/>
          <p:cNvSpPr txBox="1"/>
          <p:nvPr/>
        </p:nvSpPr>
        <p:spPr>
          <a:xfrm>
            <a:off x="914705" y="4680614"/>
            <a:ext cx="1784614" cy="323164"/>
          </a:xfrm>
          <a:prstGeom prst="rect">
            <a:avLst/>
          </a:prstGeom>
        </p:spPr>
        <p:txBody>
          <a:bodyPr lIns="0" tIns="0" rIns="0" bIns="0" rtlCol="0" anchor="t">
            <a:spAutoFit/>
          </a:bodyPr>
          <a:lstStyle/>
          <a:p>
            <a:pPr algn="l">
              <a:lnSpc>
                <a:spcPts val="2759"/>
              </a:lnSpc>
            </a:pPr>
            <a:r>
              <a:rPr lang="en-US" sz="1103">
                <a:solidFill>
                  <a:srgbClr val="000000"/>
                </a:solidFill>
                <a:latin typeface="Calibri (MS)"/>
              </a:rPr>
              <a:t>MAPE Grade 98 (20% of grade) </a:t>
            </a:r>
          </a:p>
        </p:txBody>
      </p:sp>
      <p:sp>
        <p:nvSpPr>
          <p:cNvPr id="11" name="TextBox 11"/>
          <p:cNvSpPr txBox="1"/>
          <p:nvPr/>
        </p:nvSpPr>
        <p:spPr>
          <a:xfrm>
            <a:off x="914705" y="5074053"/>
            <a:ext cx="1199017" cy="323164"/>
          </a:xfrm>
          <a:prstGeom prst="rect">
            <a:avLst/>
          </a:prstGeom>
        </p:spPr>
        <p:txBody>
          <a:bodyPr lIns="0" tIns="0" rIns="0" bIns="0" rtlCol="0" anchor="t">
            <a:spAutoFit/>
          </a:bodyPr>
          <a:lstStyle/>
          <a:p>
            <a:pPr algn="l">
              <a:lnSpc>
                <a:spcPts val="2759"/>
              </a:lnSpc>
            </a:pPr>
            <a:r>
              <a:rPr lang="en-US" sz="1103">
                <a:solidFill>
                  <a:srgbClr val="000000"/>
                </a:solidFill>
                <a:latin typeface="Calibri (MS) Bold"/>
              </a:rPr>
              <a:t>Final Grade – 96.4 !! </a:t>
            </a:r>
          </a:p>
        </p:txBody>
      </p:sp>
      <p:sp>
        <p:nvSpPr>
          <p:cNvPr id="12" name="TextBox 12"/>
          <p:cNvSpPr txBox="1"/>
          <p:nvPr/>
        </p:nvSpPr>
        <p:spPr>
          <a:xfrm>
            <a:off x="1368809" y="6873697"/>
            <a:ext cx="5089598" cy="796433"/>
          </a:xfrm>
          <a:prstGeom prst="rect">
            <a:avLst/>
          </a:prstGeom>
        </p:spPr>
        <p:txBody>
          <a:bodyPr lIns="0" tIns="0" rIns="0" bIns="0" rtlCol="0" anchor="t">
            <a:spAutoFit/>
          </a:bodyPr>
          <a:lstStyle/>
          <a:p>
            <a:pPr algn="ctr">
              <a:lnSpc>
                <a:spcPts val="2122"/>
              </a:lnSpc>
            </a:pPr>
            <a:r>
              <a:rPr lang="en-US" sz="1596" spc="-1">
                <a:solidFill>
                  <a:srgbClr val="000000"/>
                </a:solidFill>
                <a:latin typeface="IBM Plex Sans"/>
              </a:rPr>
              <a:t> Data 624 Predictive Analytics Project #2 Group 1: Keith Colella, Bridget Boakye, Daniel Craig </a:t>
            </a:r>
          </a:p>
        </p:txBody>
      </p:sp>
      <p:sp>
        <p:nvSpPr>
          <p:cNvPr id="13" name="TextBox 13"/>
          <p:cNvSpPr txBox="1"/>
          <p:nvPr/>
        </p:nvSpPr>
        <p:spPr>
          <a:xfrm>
            <a:off x="914705" y="8167573"/>
            <a:ext cx="2210352" cy="267605"/>
          </a:xfrm>
          <a:prstGeom prst="rect">
            <a:avLst/>
          </a:prstGeom>
        </p:spPr>
        <p:txBody>
          <a:bodyPr lIns="0" tIns="0" rIns="0" bIns="0" rtlCol="0" anchor="t">
            <a:spAutoFit/>
          </a:bodyPr>
          <a:lstStyle/>
          <a:p>
            <a:pPr algn="l">
              <a:lnSpc>
                <a:spcPts val="2234"/>
              </a:lnSpc>
            </a:pPr>
            <a:r>
              <a:rPr lang="en-US" sz="1596" spc="-15">
                <a:solidFill>
                  <a:srgbClr val="000000"/>
                </a:solidFill>
                <a:latin typeface="IBM Plex Sans"/>
              </a:rPr>
              <a:t>TABLE OF CONTENTS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705" y="7170439"/>
            <a:ext cx="5948934" cy="1098794"/>
          </a:xfrm>
          <a:prstGeom prst="rect">
            <a:avLst/>
          </a:prstGeom>
        </p:spPr>
        <p:txBody>
          <a:bodyPr lIns="0" tIns="0" rIns="0" bIns="0" rtlCol="0" anchor="t">
            <a:spAutoFit/>
          </a:bodyPr>
          <a:lstStyle/>
          <a:p>
            <a:pPr algn="l">
              <a:lnSpc>
                <a:spcPts val="1452"/>
              </a:lnSpc>
            </a:pPr>
            <a:r>
              <a:rPr lang="en-US" sz="1103" spc="-12">
                <a:solidFill>
                  <a:srgbClr val="000000"/>
                </a:solidFill>
                <a:latin typeface="IBM Plex Sans"/>
              </a:rPr>
              <a:t> </a:t>
            </a:r>
          </a:p>
          <a:p>
            <a:pPr algn="l">
              <a:lnSpc>
                <a:spcPts val="1452"/>
              </a:lnSpc>
            </a:pPr>
            <a:r>
              <a:rPr lang="en-US" sz="1103" spc="-12">
                <a:solidFill>
                  <a:srgbClr val="000000"/>
                </a:solidFill>
                <a:latin typeface="IBM Plex Sans"/>
              </a:rPr>
              <a:t>Most models performed well, particularly Random Forest and Cubist. Most models placed Mnf Flow as the single most important variable. There also tended to be a choice between Mnf Flow or Oxy Filler receiving significant weight. If Mnf Flow took heavy weight, Oxy Filler was reduced. There may be some strong, yet not crippling, correlation between the two that could be investigated. </a:t>
            </a:r>
          </a:p>
        </p:txBody>
      </p:sp>
      <p:sp>
        <p:nvSpPr>
          <p:cNvPr id="3" name="TextBox 3"/>
          <p:cNvSpPr txBox="1"/>
          <p:nvPr/>
        </p:nvSpPr>
        <p:spPr>
          <a:xfrm>
            <a:off x="914705" y="8340871"/>
            <a:ext cx="5876258" cy="483051"/>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This section is meant to serve as a basic guide to the components that played roles in </a:t>
            </a:r>
          </a:p>
          <a:p>
            <a:pPr algn="l">
              <a:lnSpc>
                <a:spcPts val="551"/>
              </a:lnSpc>
            </a:pPr>
            <a:r>
              <a:rPr lang="en-US" sz="1103" spc="-12">
                <a:solidFill>
                  <a:srgbClr val="000000"/>
                </a:solidFill>
                <a:latin typeface="IBM Plex Sans"/>
              </a:rPr>
              <a:t>controlling PH. A discussion with engineers for a more thorough optimization of controls for PH </a:t>
            </a:r>
          </a:p>
        </p:txBody>
      </p:sp>
      <p:sp>
        <p:nvSpPr>
          <p:cNvPr id="4" name="TextBox 4"/>
          <p:cNvSpPr txBox="1"/>
          <p:nvPr/>
        </p:nvSpPr>
        <p:spPr>
          <a:xfrm>
            <a:off x="1371857" y="904646"/>
            <a:ext cx="5365480" cy="359273"/>
          </a:xfrm>
          <a:prstGeom prst="rect">
            <a:avLst/>
          </a:prstGeom>
        </p:spPr>
        <p:txBody>
          <a:bodyPr lIns="0" tIns="0" rIns="0" bIns="0" rtlCol="0" anchor="t">
            <a:spAutoFit/>
          </a:bodyPr>
          <a:lstStyle/>
          <a:p>
            <a:pPr algn="l">
              <a:lnSpc>
                <a:spcPts val="1451"/>
              </a:lnSpc>
            </a:pPr>
            <a:r>
              <a:rPr lang="en-US" sz="1103" spc="-12">
                <a:solidFill>
                  <a:srgbClr val="000000"/>
                </a:solidFill>
                <a:latin typeface="IBM Plex Sans"/>
              </a:rPr>
              <a:t>whereas NNs constitute their one class of modeling. Both can produce highly accurate predictions, but they can be difficult to interpret. </a:t>
            </a:r>
          </a:p>
        </p:txBody>
      </p:sp>
      <p:sp>
        <p:nvSpPr>
          <p:cNvPr id="5" name="TextBox 5"/>
          <p:cNvSpPr txBox="1"/>
          <p:nvPr/>
        </p:nvSpPr>
        <p:spPr>
          <a:xfrm>
            <a:off x="914705" y="1335557"/>
            <a:ext cx="5956040" cy="667502"/>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With all models, we followed a similar protocol. First, we wished to create models robust to </a:t>
            </a:r>
          </a:p>
          <a:p>
            <a:pPr algn="l">
              <a:lnSpc>
                <a:spcPts val="551"/>
              </a:lnSpc>
            </a:pPr>
            <a:r>
              <a:rPr lang="en-US" sz="1103" spc="-12">
                <a:solidFill>
                  <a:srgbClr val="000000"/>
                </a:solidFill>
                <a:latin typeface="IBM Plex Sans"/>
              </a:rPr>
              <a:t>changing trends in the data, so we used 70% of the data to train models and the remaining 30% </a:t>
            </a:r>
          </a:p>
          <a:p>
            <a:pPr algn="l">
              <a:lnSpc>
                <a:spcPts val="2351"/>
              </a:lnSpc>
            </a:pPr>
            <a:r>
              <a:rPr lang="en-US" sz="1103" spc="-12">
                <a:solidFill>
                  <a:srgbClr val="000000"/>
                </a:solidFill>
                <a:latin typeface="IBM Plex Sans"/>
              </a:rPr>
              <a:t>to evaluate their predictive capabilities. </a:t>
            </a:r>
          </a:p>
        </p:txBody>
      </p:sp>
      <p:sp>
        <p:nvSpPr>
          <p:cNvPr id="6" name="TextBox 6"/>
          <p:cNvSpPr txBox="1"/>
          <p:nvPr/>
        </p:nvSpPr>
        <p:spPr>
          <a:xfrm>
            <a:off x="914705" y="2074697"/>
            <a:ext cx="5965222" cy="1591427"/>
          </a:xfrm>
          <a:prstGeom prst="rect">
            <a:avLst/>
          </a:prstGeom>
        </p:spPr>
        <p:txBody>
          <a:bodyPr lIns="0" tIns="0" rIns="0" bIns="0" rtlCol="0" anchor="t">
            <a:spAutoFit/>
          </a:bodyPr>
          <a:lstStyle/>
          <a:p>
            <a:pPr algn="just">
              <a:lnSpc>
                <a:spcPts val="2759"/>
              </a:lnSpc>
            </a:pPr>
            <a:r>
              <a:rPr lang="en-US" sz="1103" spc="-12">
                <a:solidFill>
                  <a:srgbClr val="000000"/>
                </a:solidFill>
                <a:latin typeface="IBM Plex Sans"/>
              </a:rPr>
              <a:t>Next, we implement key transformations for predictor variables, as detailed in the summary </a:t>
            </a:r>
          </a:p>
          <a:p>
            <a:pPr algn="just">
              <a:lnSpc>
                <a:spcPts val="551"/>
              </a:lnSpc>
            </a:pPr>
            <a:r>
              <a:rPr lang="en-US" sz="1103" spc="-12">
                <a:solidFill>
                  <a:srgbClr val="000000"/>
                </a:solidFill>
                <a:latin typeface="IBM Plex Sans"/>
              </a:rPr>
              <a:t>table above. These transformations include centering data on zero and scaling so that they are </a:t>
            </a:r>
          </a:p>
          <a:p>
            <a:pPr algn="just">
              <a:lnSpc>
                <a:spcPts val="2351"/>
              </a:lnSpc>
            </a:pPr>
            <a:r>
              <a:rPr lang="en-US" sz="1103" spc="-12">
                <a:solidFill>
                  <a:srgbClr val="000000"/>
                </a:solidFill>
                <a:latin typeface="IBM Plex Sans"/>
              </a:rPr>
              <a:t>all represented in comparable units. Centering and scaling aim to prevent variables with very </a:t>
            </a:r>
          </a:p>
          <a:p>
            <a:pPr algn="just">
              <a:lnSpc>
                <a:spcPts val="551"/>
              </a:lnSpc>
            </a:pPr>
            <a:r>
              <a:rPr lang="en-US" sz="1103" spc="-12">
                <a:solidFill>
                  <a:srgbClr val="000000"/>
                </a:solidFill>
                <a:latin typeface="IBM Plex Sans"/>
              </a:rPr>
              <a:t>large values from “overshadowing” variables on smaller scale during model training (for </a:t>
            </a:r>
          </a:p>
          <a:p>
            <a:pPr algn="just">
              <a:lnSpc>
                <a:spcPts val="2351"/>
              </a:lnSpc>
            </a:pPr>
            <a:r>
              <a:rPr lang="en-US" sz="1103" spc="-12">
                <a:solidFill>
                  <a:srgbClr val="000000"/>
                </a:solidFill>
                <a:latin typeface="IBM Plex Sans"/>
              </a:rPr>
              <a:t>example, consider Carb Flow, which ranges from ~0 to ~4000, and PSC, which ranges only </a:t>
            </a:r>
          </a:p>
          <a:p>
            <a:pPr algn="just">
              <a:lnSpc>
                <a:spcPts val="581"/>
              </a:lnSpc>
            </a:pPr>
            <a:r>
              <a:rPr lang="en-US" sz="1103" spc="-12">
                <a:solidFill>
                  <a:srgbClr val="000000"/>
                </a:solidFill>
                <a:latin typeface="IBM Plex Sans"/>
              </a:rPr>
              <a:t>from ~0 to ~0.3). For some models, we may also remove variables that have near-zero variance </a:t>
            </a:r>
          </a:p>
          <a:p>
            <a:pPr algn="just">
              <a:lnSpc>
                <a:spcPts val="2321"/>
              </a:lnSpc>
            </a:pPr>
            <a:r>
              <a:rPr lang="en-US" sz="1103" spc="-12">
                <a:solidFill>
                  <a:srgbClr val="000000"/>
                </a:solidFill>
                <a:latin typeface="IBM Plex Sans"/>
              </a:rPr>
              <a:t>(i.e. they primarily take on only a single value) and variables that are highly correlated with each </a:t>
            </a:r>
          </a:p>
          <a:p>
            <a:pPr algn="just">
              <a:lnSpc>
                <a:spcPts val="581"/>
              </a:lnSpc>
            </a:pPr>
            <a:r>
              <a:rPr lang="en-US" sz="1103" spc="-12">
                <a:solidFill>
                  <a:srgbClr val="000000"/>
                </a:solidFill>
                <a:latin typeface="IBM Plex Sans"/>
              </a:rPr>
              <a:t>other. Both of these conditions may negatively impact model interpretability and performance. </a:t>
            </a:r>
          </a:p>
        </p:txBody>
      </p:sp>
      <p:sp>
        <p:nvSpPr>
          <p:cNvPr id="7" name="TextBox 7"/>
          <p:cNvSpPr txBox="1"/>
          <p:nvPr/>
        </p:nvSpPr>
        <p:spPr>
          <a:xfrm>
            <a:off x="914705" y="3737762"/>
            <a:ext cx="5908786" cy="1775708"/>
          </a:xfrm>
          <a:prstGeom prst="rect">
            <a:avLst/>
          </a:prstGeom>
        </p:spPr>
        <p:txBody>
          <a:bodyPr lIns="0" tIns="0" rIns="0" bIns="0" rtlCol="0" anchor="t">
            <a:spAutoFit/>
          </a:bodyPr>
          <a:lstStyle/>
          <a:p>
            <a:pPr algn="just">
              <a:lnSpc>
                <a:spcPts val="2759"/>
              </a:lnSpc>
            </a:pPr>
            <a:r>
              <a:rPr lang="en-US" sz="1103" spc="-12">
                <a:solidFill>
                  <a:srgbClr val="000000"/>
                </a:solidFill>
                <a:latin typeface="IBM Plex Sans"/>
              </a:rPr>
              <a:t>After implementing any required transformations, we aim to tune hyperparameters. Many of the </a:t>
            </a:r>
          </a:p>
          <a:p>
            <a:pPr algn="just">
              <a:lnSpc>
                <a:spcPts val="551"/>
              </a:lnSpc>
            </a:pPr>
            <a:r>
              <a:rPr lang="en-US" sz="1103" spc="-12">
                <a:solidFill>
                  <a:srgbClr val="000000"/>
                </a:solidFill>
                <a:latin typeface="IBM Plex Sans"/>
              </a:rPr>
              <a:t>models we consider (especially more complicated parameters) require us to manually set </a:t>
            </a:r>
          </a:p>
          <a:p>
            <a:pPr algn="just">
              <a:lnSpc>
                <a:spcPts val="2351"/>
              </a:lnSpc>
            </a:pPr>
            <a:r>
              <a:rPr lang="en-US" sz="1103" spc="-12">
                <a:solidFill>
                  <a:srgbClr val="000000"/>
                </a:solidFill>
                <a:latin typeface="IBM Plex Sans"/>
              </a:rPr>
              <a:t>certain parameters, and model results can be sensitive to these values. For example, tree-</a:t>
            </a:r>
          </a:p>
          <a:p>
            <a:pPr algn="just">
              <a:lnSpc>
                <a:spcPts val="551"/>
              </a:lnSpc>
            </a:pPr>
            <a:r>
              <a:rPr lang="en-US" sz="1103" spc="-12">
                <a:solidFill>
                  <a:srgbClr val="000000"/>
                </a:solidFill>
                <a:latin typeface="IBM Plex Sans"/>
              </a:rPr>
              <a:t>based models often require a “max depth” parameter, which dictates the maximum number of </a:t>
            </a:r>
          </a:p>
          <a:p>
            <a:pPr algn="just">
              <a:lnSpc>
                <a:spcPts val="2351"/>
              </a:lnSpc>
            </a:pPr>
            <a:r>
              <a:rPr lang="en-US" sz="1103" spc="-12">
                <a:solidFill>
                  <a:srgbClr val="000000"/>
                </a:solidFill>
                <a:latin typeface="IBM Plex Sans"/>
              </a:rPr>
              <a:t>levels considered for a tree. To identify optimal parameters, we use cross-validation, which </a:t>
            </a:r>
          </a:p>
          <a:p>
            <a:pPr algn="just">
              <a:lnSpc>
                <a:spcPts val="576"/>
              </a:lnSpc>
            </a:pPr>
            <a:r>
              <a:rPr lang="en-US" sz="1103" spc="-12">
                <a:solidFill>
                  <a:srgbClr val="000000"/>
                </a:solidFill>
                <a:latin typeface="IBM Plex Sans"/>
              </a:rPr>
              <a:t>takes various sub-samples of the data, fits models with various hyperparameters, then </a:t>
            </a:r>
          </a:p>
          <a:p>
            <a:pPr algn="just">
              <a:lnSpc>
                <a:spcPts val="2328"/>
              </a:lnSpc>
            </a:pPr>
            <a:r>
              <a:rPr lang="en-US" sz="1103" spc="-12">
                <a:solidFill>
                  <a:srgbClr val="000000"/>
                </a:solidFill>
                <a:latin typeface="IBM Plex Sans"/>
              </a:rPr>
              <a:t>compares the accuracy of predictions resulting from each fit. The set of hyperparameters that </a:t>
            </a:r>
          </a:p>
          <a:p>
            <a:pPr algn="just">
              <a:lnSpc>
                <a:spcPts val="579"/>
              </a:lnSpc>
            </a:pPr>
            <a:r>
              <a:rPr lang="en-US" sz="1103" spc="-12">
                <a:solidFill>
                  <a:srgbClr val="000000"/>
                </a:solidFill>
                <a:latin typeface="IBM Plex Sans"/>
              </a:rPr>
              <a:t>produces the most accurate predictions across sub-samples then provides our optimal set for </a:t>
            </a:r>
          </a:p>
          <a:p>
            <a:pPr algn="just">
              <a:lnSpc>
                <a:spcPts val="2323"/>
              </a:lnSpc>
            </a:pPr>
            <a:r>
              <a:rPr lang="en-US" sz="1103" spc="-12">
                <a:solidFill>
                  <a:srgbClr val="000000"/>
                </a:solidFill>
                <a:latin typeface="IBM Plex Sans"/>
              </a:rPr>
              <a:t>usage in final model assessment. </a:t>
            </a:r>
          </a:p>
        </p:txBody>
      </p:sp>
      <p:sp>
        <p:nvSpPr>
          <p:cNvPr id="8" name="TextBox 8"/>
          <p:cNvSpPr txBox="1"/>
          <p:nvPr/>
        </p:nvSpPr>
        <p:spPr>
          <a:xfrm>
            <a:off x="914705" y="5585098"/>
            <a:ext cx="5933504" cy="103783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With our final set of our tuned models calibrated on the 70% training data, we then generate </a:t>
            </a:r>
          </a:p>
          <a:p>
            <a:pPr algn="l">
              <a:lnSpc>
                <a:spcPts val="551"/>
              </a:lnSpc>
            </a:pPr>
            <a:r>
              <a:rPr lang="en-US" sz="1103" spc="-12">
                <a:solidFill>
                  <a:srgbClr val="000000"/>
                </a:solidFill>
                <a:latin typeface="IBM Plex Sans"/>
              </a:rPr>
              <a:t>predictions using the remaining 30% test data to assess performance. We focus on two key </a:t>
            </a:r>
          </a:p>
          <a:p>
            <a:pPr algn="l">
              <a:lnSpc>
                <a:spcPts val="2351"/>
              </a:lnSpc>
            </a:pPr>
            <a:r>
              <a:rPr lang="en-US" sz="1103" spc="-12">
                <a:solidFill>
                  <a:srgbClr val="000000"/>
                </a:solidFill>
                <a:latin typeface="IBM Plex Sans"/>
              </a:rPr>
              <a:t>error metrics: (i) R-squared, which indicates how well the model explains the response variable, </a:t>
            </a:r>
          </a:p>
          <a:p>
            <a:pPr algn="l">
              <a:lnSpc>
                <a:spcPts val="551"/>
              </a:lnSpc>
            </a:pPr>
            <a:r>
              <a:rPr lang="en-US" sz="1103" spc="-12">
                <a:solidFill>
                  <a:srgbClr val="000000"/>
                </a:solidFill>
                <a:latin typeface="IBM Plex Sans"/>
              </a:rPr>
              <a:t>and (ii) Mean Absolute Percentage Error (MAPE), which measures the accuracy of the model’s </a:t>
            </a:r>
          </a:p>
          <a:p>
            <a:pPr algn="l">
              <a:lnSpc>
                <a:spcPts val="2375"/>
              </a:lnSpc>
            </a:pPr>
            <a:r>
              <a:rPr lang="en-US" sz="1103" spc="-12">
                <a:solidFill>
                  <a:srgbClr val="000000"/>
                </a:solidFill>
                <a:latin typeface="IBM Plex Sans"/>
              </a:rPr>
              <a:t>predictions out-of-sample. </a:t>
            </a:r>
          </a:p>
        </p:txBody>
      </p:sp>
      <p:sp>
        <p:nvSpPr>
          <p:cNvPr id="9" name="TextBox 9"/>
          <p:cNvSpPr txBox="1"/>
          <p:nvPr/>
        </p:nvSpPr>
        <p:spPr>
          <a:xfrm>
            <a:off x="914705" y="6842836"/>
            <a:ext cx="2461555" cy="267605"/>
          </a:xfrm>
          <a:prstGeom prst="rect">
            <a:avLst/>
          </a:prstGeom>
        </p:spPr>
        <p:txBody>
          <a:bodyPr lIns="0" tIns="0" rIns="0" bIns="0" rtlCol="0" anchor="t">
            <a:spAutoFit/>
          </a:bodyPr>
          <a:lstStyle/>
          <a:p>
            <a:pPr algn="l">
              <a:lnSpc>
                <a:spcPts val="2234"/>
              </a:lnSpc>
            </a:pPr>
            <a:r>
              <a:rPr lang="en-US" sz="1596" spc="-14">
                <a:solidFill>
                  <a:srgbClr val="000000"/>
                </a:solidFill>
                <a:latin typeface="IBM Plex Sans"/>
              </a:rPr>
              <a:t>VARIABLE IMPORTANCE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705" y="3092453"/>
            <a:ext cx="2251205" cy="15240"/>
          </a:xfrm>
          <a:custGeom>
            <a:avLst/>
            <a:gdLst/>
            <a:ahLst/>
            <a:cxnLst/>
            <a:rect l="l" t="t" r="r" b="b"/>
            <a:pathLst>
              <a:path w="2251205" h="15240">
                <a:moveTo>
                  <a:pt x="0" y="0"/>
                </a:moveTo>
                <a:lnTo>
                  <a:pt x="2251205" y="0"/>
                </a:lnTo>
                <a:lnTo>
                  <a:pt x="2251205" y="15240"/>
                </a:lnTo>
                <a:lnTo>
                  <a:pt x="0" y="15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14705" y="1615697"/>
            <a:ext cx="2088137" cy="15240"/>
          </a:xfrm>
          <a:custGeom>
            <a:avLst/>
            <a:gdLst/>
            <a:ahLst/>
            <a:cxnLst/>
            <a:rect l="l" t="t" r="r" b="b"/>
            <a:pathLst>
              <a:path w="2088137" h="15240">
                <a:moveTo>
                  <a:pt x="0" y="0"/>
                </a:moveTo>
                <a:lnTo>
                  <a:pt x="2088137" y="0"/>
                </a:lnTo>
                <a:lnTo>
                  <a:pt x="2088137" y="15240"/>
                </a:lnTo>
                <a:lnTo>
                  <a:pt x="0" y="15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14705" y="4017902"/>
            <a:ext cx="2002793" cy="15240"/>
          </a:xfrm>
          <a:custGeom>
            <a:avLst/>
            <a:gdLst/>
            <a:ahLst/>
            <a:cxnLst/>
            <a:rect l="l" t="t" r="r" b="b"/>
            <a:pathLst>
              <a:path w="2002793" h="15240">
                <a:moveTo>
                  <a:pt x="0" y="0"/>
                </a:moveTo>
                <a:lnTo>
                  <a:pt x="2002793" y="0"/>
                </a:lnTo>
                <a:lnTo>
                  <a:pt x="2002793" y="15240"/>
                </a:lnTo>
                <a:lnTo>
                  <a:pt x="0" y="15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143305" y="3122447"/>
            <a:ext cx="1378906" cy="543677"/>
          </a:xfrm>
          <a:prstGeom prst="rect">
            <a:avLst/>
          </a:prstGeom>
        </p:spPr>
        <p:txBody>
          <a:bodyPr lIns="0" tIns="0" rIns="0" bIns="0" rtlCol="0" anchor="t">
            <a:spAutoFit/>
          </a:bodyPr>
          <a:lstStyle/>
          <a:p>
            <a:pPr algn="l">
              <a:lnSpc>
                <a:spcPts val="1451"/>
              </a:lnSpc>
            </a:pPr>
            <a:r>
              <a:rPr lang="en-US" sz="1103" spc="-12">
                <a:solidFill>
                  <a:srgbClr val="000000"/>
                </a:solidFill>
                <a:latin typeface="IBM Plex Sans"/>
              </a:rPr>
              <a:t>1. Brand Codes C 2. Filler Speed 3. Pressure Vacuum </a:t>
            </a:r>
          </a:p>
        </p:txBody>
      </p:sp>
      <p:sp>
        <p:nvSpPr>
          <p:cNvPr id="6" name="TextBox 6"/>
          <p:cNvSpPr txBox="1"/>
          <p:nvPr/>
        </p:nvSpPr>
        <p:spPr>
          <a:xfrm>
            <a:off x="914705" y="904646"/>
            <a:ext cx="5777408" cy="359273"/>
          </a:xfrm>
          <a:prstGeom prst="rect">
            <a:avLst/>
          </a:prstGeom>
        </p:spPr>
        <p:txBody>
          <a:bodyPr lIns="0" tIns="0" rIns="0" bIns="0" rtlCol="0" anchor="t">
            <a:spAutoFit/>
          </a:bodyPr>
          <a:lstStyle/>
          <a:p>
            <a:pPr algn="l">
              <a:lnSpc>
                <a:spcPts val="1451"/>
              </a:lnSpc>
            </a:pPr>
            <a:r>
              <a:rPr lang="en-US" sz="1103" spc="-12">
                <a:solidFill>
                  <a:srgbClr val="000000"/>
                </a:solidFill>
                <a:latin typeface="IBM Plex Sans"/>
              </a:rPr>
              <a:t>is recommended before testing or changes to production is committed. Please contact one of the analysts listed at the top of the report. </a:t>
            </a:r>
          </a:p>
        </p:txBody>
      </p:sp>
      <p:sp>
        <p:nvSpPr>
          <p:cNvPr id="7" name="TextBox 7"/>
          <p:cNvSpPr txBox="1"/>
          <p:nvPr/>
        </p:nvSpPr>
        <p:spPr>
          <a:xfrm>
            <a:off x="914705" y="1335557"/>
            <a:ext cx="2127190" cy="298694"/>
          </a:xfrm>
          <a:prstGeom prst="rect">
            <a:avLst/>
          </a:prstGeom>
        </p:spPr>
        <p:txBody>
          <a:bodyPr lIns="0" tIns="0" rIns="0" bIns="0" rtlCol="0" anchor="t">
            <a:spAutoFit/>
          </a:bodyPr>
          <a:lstStyle/>
          <a:p>
            <a:pPr algn="l">
              <a:lnSpc>
                <a:spcPts val="2759"/>
              </a:lnSpc>
            </a:pPr>
            <a:r>
              <a:rPr lang="en-US" sz="1103" spc="-2">
                <a:solidFill>
                  <a:srgbClr val="000000"/>
                </a:solidFill>
                <a:latin typeface="IBM Plex Sans"/>
              </a:rPr>
              <a:t>Strong and Common Variables: </a:t>
            </a:r>
          </a:p>
        </p:txBody>
      </p:sp>
      <p:sp>
        <p:nvSpPr>
          <p:cNvPr id="8" name="TextBox 8"/>
          <p:cNvSpPr txBox="1"/>
          <p:nvPr/>
        </p:nvSpPr>
        <p:spPr>
          <a:xfrm>
            <a:off x="1143305" y="1729511"/>
            <a:ext cx="1583122" cy="1012688"/>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1. Mnf Flow + Oxy Filler </a:t>
            </a:r>
          </a:p>
          <a:p>
            <a:pPr algn="l">
              <a:lnSpc>
                <a:spcPts val="2351"/>
              </a:lnSpc>
            </a:pPr>
            <a:r>
              <a:rPr lang="en-US" sz="1103" spc="-12">
                <a:solidFill>
                  <a:srgbClr val="000000"/>
                </a:solidFill>
                <a:latin typeface="IBM Plex Sans"/>
              </a:rPr>
              <a:t>2. Hydr Pressure 1 - 3 </a:t>
            </a:r>
          </a:p>
          <a:p>
            <a:pPr algn="l">
              <a:lnSpc>
                <a:spcPts val="551"/>
              </a:lnSpc>
            </a:pPr>
            <a:r>
              <a:rPr lang="en-US" sz="1103" spc="-12">
                <a:solidFill>
                  <a:srgbClr val="000000"/>
                </a:solidFill>
                <a:latin typeface="IBM Plex Sans"/>
              </a:rPr>
              <a:t>3. Bowl Setpoint </a:t>
            </a:r>
          </a:p>
          <a:p>
            <a:pPr algn="l">
              <a:lnSpc>
                <a:spcPts val="2375"/>
              </a:lnSpc>
            </a:pPr>
            <a:r>
              <a:rPr lang="en-US" sz="1103" spc="-12">
                <a:solidFill>
                  <a:srgbClr val="000000"/>
                </a:solidFill>
                <a:latin typeface="IBM Plex Sans"/>
              </a:rPr>
              <a:t>4. Filler Level </a:t>
            </a:r>
          </a:p>
          <a:p>
            <a:pPr algn="l">
              <a:lnSpc>
                <a:spcPts val="551"/>
              </a:lnSpc>
            </a:pPr>
            <a:r>
              <a:rPr lang="en-US" sz="1103" spc="-12">
                <a:solidFill>
                  <a:srgbClr val="000000"/>
                </a:solidFill>
                <a:latin typeface="IBM Plex Sans"/>
              </a:rPr>
              <a:t>5. Pressure Setpoint </a:t>
            </a:r>
          </a:p>
          <a:p>
            <a:pPr algn="l">
              <a:lnSpc>
                <a:spcPts val="2351"/>
              </a:lnSpc>
            </a:pPr>
            <a:r>
              <a:rPr lang="en-US" sz="1103" spc="-12">
                <a:solidFill>
                  <a:srgbClr val="000000"/>
                </a:solidFill>
                <a:latin typeface="IBM Plex Sans"/>
              </a:rPr>
              <a:t>6. Usage Cont </a:t>
            </a:r>
          </a:p>
        </p:txBody>
      </p:sp>
      <p:sp>
        <p:nvSpPr>
          <p:cNvPr id="9" name="TextBox 9"/>
          <p:cNvSpPr txBox="1"/>
          <p:nvPr/>
        </p:nvSpPr>
        <p:spPr>
          <a:xfrm>
            <a:off x="1143305" y="4045991"/>
            <a:ext cx="1324042" cy="914009"/>
          </a:xfrm>
          <a:prstGeom prst="rect">
            <a:avLst/>
          </a:prstGeom>
        </p:spPr>
        <p:txBody>
          <a:bodyPr lIns="0" tIns="0" rIns="0" bIns="0" rtlCol="0" anchor="t">
            <a:spAutoFit/>
          </a:bodyPr>
          <a:lstStyle/>
          <a:p>
            <a:pPr algn="l">
              <a:lnSpc>
                <a:spcPts val="1451"/>
              </a:lnSpc>
            </a:pPr>
            <a:r>
              <a:rPr lang="en-US" sz="1103" spc="-12">
                <a:solidFill>
                  <a:srgbClr val="000000"/>
                </a:solidFill>
                <a:latin typeface="IBM Plex Sans"/>
              </a:rPr>
              <a:t>1. Alch Rel 2. Carb Rel 3. Temperature 4. Hydr Pressure 4 5. Brand Code D, A </a:t>
            </a:r>
          </a:p>
        </p:txBody>
      </p:sp>
      <p:sp>
        <p:nvSpPr>
          <p:cNvPr id="10" name="TextBox 10"/>
          <p:cNvSpPr txBox="1"/>
          <p:nvPr/>
        </p:nvSpPr>
        <p:spPr>
          <a:xfrm>
            <a:off x="914705" y="5154187"/>
            <a:ext cx="5855303" cy="359273"/>
          </a:xfrm>
          <a:prstGeom prst="rect">
            <a:avLst/>
          </a:prstGeom>
        </p:spPr>
        <p:txBody>
          <a:bodyPr lIns="0" tIns="0" rIns="0" bIns="0" rtlCol="0" anchor="t">
            <a:spAutoFit/>
          </a:bodyPr>
          <a:lstStyle/>
          <a:p>
            <a:pPr algn="l">
              <a:lnSpc>
                <a:spcPts val="1451"/>
              </a:lnSpc>
            </a:pPr>
            <a:r>
              <a:rPr lang="en-US" sz="1103" spc="-12">
                <a:solidFill>
                  <a:srgbClr val="000000"/>
                </a:solidFill>
                <a:latin typeface="IBM Plex Sans"/>
              </a:rPr>
              <a:t>For an exhaustive list, please reference the Variable Importance Section in Code to run. Weak and Uncommon Variables were excluded due to the unlikelihood of meaningful results. </a:t>
            </a:r>
          </a:p>
        </p:txBody>
      </p:sp>
      <p:sp>
        <p:nvSpPr>
          <p:cNvPr id="11" name="TextBox 11"/>
          <p:cNvSpPr txBox="1"/>
          <p:nvPr/>
        </p:nvSpPr>
        <p:spPr>
          <a:xfrm>
            <a:off x="914705" y="3675659"/>
            <a:ext cx="2041846" cy="360797"/>
          </a:xfrm>
          <a:prstGeom prst="rect">
            <a:avLst/>
          </a:prstGeom>
        </p:spPr>
        <p:txBody>
          <a:bodyPr lIns="0" tIns="0" rIns="0" bIns="0" rtlCol="0" anchor="t">
            <a:spAutoFit/>
          </a:bodyPr>
          <a:lstStyle/>
          <a:p>
            <a:pPr algn="l">
              <a:lnSpc>
                <a:spcPts val="1463"/>
              </a:lnSpc>
            </a:pPr>
            <a:r>
              <a:rPr lang="en-US" sz="1103" spc="-12">
                <a:solidFill>
                  <a:srgbClr val="000000"/>
                </a:solidFill>
                <a:latin typeface="IBM Plex Sans"/>
              </a:rPr>
              <a:t> </a:t>
            </a:r>
          </a:p>
          <a:p>
            <a:pPr algn="l">
              <a:lnSpc>
                <a:spcPts val="1463"/>
              </a:lnSpc>
            </a:pPr>
            <a:r>
              <a:rPr lang="en-US" sz="1103" spc="-2">
                <a:solidFill>
                  <a:srgbClr val="000000"/>
                </a:solidFill>
                <a:latin typeface="IBM Plex Sans"/>
              </a:rPr>
              <a:t>Weak and Common Variables: </a:t>
            </a:r>
          </a:p>
        </p:txBody>
      </p:sp>
      <p:sp>
        <p:nvSpPr>
          <p:cNvPr id="12" name="TextBox 12"/>
          <p:cNvSpPr txBox="1"/>
          <p:nvPr/>
        </p:nvSpPr>
        <p:spPr>
          <a:xfrm>
            <a:off x="914705" y="2926613"/>
            <a:ext cx="2290258" cy="184394"/>
          </a:xfrm>
          <a:prstGeom prst="rect">
            <a:avLst/>
          </a:prstGeom>
        </p:spPr>
        <p:txBody>
          <a:bodyPr lIns="0" tIns="0" rIns="0" bIns="0" rtlCol="0" anchor="t">
            <a:spAutoFit/>
          </a:bodyPr>
          <a:lstStyle/>
          <a:p>
            <a:pPr algn="l">
              <a:lnSpc>
                <a:spcPts val="1545"/>
              </a:lnSpc>
            </a:pPr>
            <a:r>
              <a:rPr lang="en-US" sz="1103" spc="-2">
                <a:solidFill>
                  <a:srgbClr val="000000"/>
                </a:solidFill>
                <a:latin typeface="IBM Plex Sans"/>
              </a:rPr>
              <a:t>Strong and Uncommon Variables: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857" y="7043290"/>
            <a:ext cx="1196645" cy="15240"/>
          </a:xfrm>
          <a:custGeom>
            <a:avLst/>
            <a:gdLst/>
            <a:ahLst/>
            <a:cxnLst/>
            <a:rect l="l" t="t" r="r" b="b"/>
            <a:pathLst>
              <a:path w="1196645" h="15240">
                <a:moveTo>
                  <a:pt x="0" y="0"/>
                </a:moveTo>
                <a:lnTo>
                  <a:pt x="1196645" y="0"/>
                </a:lnTo>
                <a:lnTo>
                  <a:pt x="1196645" y="15240"/>
                </a:lnTo>
                <a:lnTo>
                  <a:pt x="0" y="15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1857" y="8706355"/>
            <a:ext cx="970788" cy="15240"/>
          </a:xfrm>
          <a:custGeom>
            <a:avLst/>
            <a:gdLst/>
            <a:ahLst/>
            <a:cxnLst/>
            <a:rect l="l" t="t" r="r" b="b"/>
            <a:pathLst>
              <a:path w="970788" h="15240">
                <a:moveTo>
                  <a:pt x="0" y="0"/>
                </a:moveTo>
                <a:lnTo>
                  <a:pt x="970788" y="0"/>
                </a:lnTo>
                <a:lnTo>
                  <a:pt x="970788" y="15240"/>
                </a:lnTo>
                <a:lnTo>
                  <a:pt x="0" y="15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71857" y="6119746"/>
            <a:ext cx="923544" cy="15240"/>
          </a:xfrm>
          <a:custGeom>
            <a:avLst/>
            <a:gdLst/>
            <a:ahLst/>
            <a:cxnLst/>
            <a:rect l="l" t="t" r="r" b="b"/>
            <a:pathLst>
              <a:path w="923544" h="15240">
                <a:moveTo>
                  <a:pt x="0" y="0"/>
                </a:moveTo>
                <a:lnTo>
                  <a:pt x="923544" y="0"/>
                </a:lnTo>
                <a:lnTo>
                  <a:pt x="923544" y="15240"/>
                </a:lnTo>
                <a:lnTo>
                  <a:pt x="0" y="15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71857" y="7967215"/>
            <a:ext cx="621792" cy="15240"/>
          </a:xfrm>
          <a:custGeom>
            <a:avLst/>
            <a:gdLst/>
            <a:ahLst/>
            <a:cxnLst/>
            <a:rect l="l" t="t" r="r" b="b"/>
            <a:pathLst>
              <a:path w="621792" h="15240">
                <a:moveTo>
                  <a:pt x="0" y="0"/>
                </a:moveTo>
                <a:lnTo>
                  <a:pt x="621792" y="0"/>
                </a:lnTo>
                <a:lnTo>
                  <a:pt x="621792" y="15240"/>
                </a:lnTo>
                <a:lnTo>
                  <a:pt x="0" y="152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371857" y="8337547"/>
            <a:ext cx="621792" cy="15240"/>
          </a:xfrm>
          <a:custGeom>
            <a:avLst/>
            <a:gdLst/>
            <a:ahLst/>
            <a:cxnLst/>
            <a:rect l="l" t="t" r="r" b="b"/>
            <a:pathLst>
              <a:path w="621792" h="15240">
                <a:moveTo>
                  <a:pt x="0" y="0"/>
                </a:moveTo>
                <a:lnTo>
                  <a:pt x="621792" y="0"/>
                </a:lnTo>
                <a:lnTo>
                  <a:pt x="621792" y="15240"/>
                </a:lnTo>
                <a:lnTo>
                  <a:pt x="0" y="15240"/>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371857" y="6488554"/>
            <a:ext cx="544068" cy="15240"/>
          </a:xfrm>
          <a:custGeom>
            <a:avLst/>
            <a:gdLst/>
            <a:ahLst/>
            <a:cxnLst/>
            <a:rect l="l" t="t" r="r" b="b"/>
            <a:pathLst>
              <a:path w="544068" h="15240">
                <a:moveTo>
                  <a:pt x="0" y="0"/>
                </a:moveTo>
                <a:lnTo>
                  <a:pt x="544068" y="0"/>
                </a:lnTo>
                <a:lnTo>
                  <a:pt x="544068" y="15240"/>
                </a:lnTo>
                <a:lnTo>
                  <a:pt x="0" y="152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914400" y="1354836"/>
            <a:ext cx="5943600" cy="3669792"/>
          </a:xfrm>
          <a:custGeom>
            <a:avLst/>
            <a:gdLst/>
            <a:ahLst/>
            <a:cxnLst/>
            <a:rect l="l" t="t" r="r" b="b"/>
            <a:pathLst>
              <a:path w="5943600" h="3669792">
                <a:moveTo>
                  <a:pt x="0" y="0"/>
                </a:moveTo>
                <a:lnTo>
                  <a:pt x="5943600" y="0"/>
                </a:lnTo>
                <a:lnTo>
                  <a:pt x="5943600" y="3669792"/>
                </a:lnTo>
                <a:lnTo>
                  <a:pt x="0" y="3669792"/>
                </a:lnTo>
                <a:lnTo>
                  <a:pt x="0" y="0"/>
                </a:lnTo>
                <a:close/>
              </a:path>
            </a:pathLst>
          </a:custGeom>
          <a:blipFill>
            <a:blip r:embed="rId13"/>
            <a:stretch>
              <a:fillRect t="-13"/>
            </a:stretch>
          </a:blipFill>
        </p:spPr>
        <p:txBody>
          <a:bodyPr/>
          <a:lstStyle/>
          <a:p>
            <a:endParaRPr lang="en-US"/>
          </a:p>
        </p:txBody>
      </p:sp>
      <p:sp>
        <p:nvSpPr>
          <p:cNvPr id="9" name="TextBox 9"/>
          <p:cNvSpPr txBox="1"/>
          <p:nvPr/>
        </p:nvSpPr>
        <p:spPr>
          <a:xfrm>
            <a:off x="914705" y="886425"/>
            <a:ext cx="3529441" cy="238849"/>
          </a:xfrm>
          <a:prstGeom prst="rect">
            <a:avLst/>
          </a:prstGeom>
        </p:spPr>
        <p:txBody>
          <a:bodyPr lIns="0" tIns="0" rIns="0" bIns="0" rtlCol="0" anchor="t">
            <a:spAutoFit/>
          </a:bodyPr>
          <a:lstStyle/>
          <a:p>
            <a:pPr algn="l">
              <a:lnSpc>
                <a:spcPts val="1965"/>
              </a:lnSpc>
            </a:pPr>
            <a:r>
              <a:rPr lang="en-US" sz="1403" spc="-15">
                <a:solidFill>
                  <a:srgbClr val="434343"/>
                </a:solidFill>
                <a:latin typeface="IBM Plex Sans"/>
              </a:rPr>
              <a:t>Strong Variables plotted Against PH Values: </a:t>
            </a:r>
          </a:p>
        </p:txBody>
      </p:sp>
      <p:sp>
        <p:nvSpPr>
          <p:cNvPr id="10" name="TextBox 10"/>
          <p:cNvSpPr txBox="1"/>
          <p:nvPr/>
        </p:nvSpPr>
        <p:spPr>
          <a:xfrm>
            <a:off x="914705" y="5039639"/>
            <a:ext cx="5825461" cy="729863"/>
          </a:xfrm>
          <a:prstGeom prst="rect">
            <a:avLst/>
          </a:prstGeom>
        </p:spPr>
        <p:txBody>
          <a:bodyPr lIns="0" tIns="0" rIns="0" bIns="0" rtlCol="0" anchor="t">
            <a:spAutoFit/>
          </a:bodyPr>
          <a:lstStyle/>
          <a:p>
            <a:pPr algn="l">
              <a:lnSpc>
                <a:spcPts val="1459"/>
              </a:lnSpc>
            </a:pPr>
            <a:r>
              <a:rPr lang="en-US" sz="1103" spc="-12">
                <a:solidFill>
                  <a:srgbClr val="000000"/>
                </a:solidFill>
                <a:latin typeface="IBM Plex Sans"/>
              </a:rPr>
              <a:t>Strong relationships aren’t clear, partially due to the amount of variables at play, but one can see that lower values of PH tend to stop occurring as these Strong Variables hit certain set points. An analysis of interaction effects and ANOVA would prove useful in teasing out certain combination effects between variables. </a:t>
            </a:r>
          </a:p>
        </p:txBody>
      </p:sp>
      <p:sp>
        <p:nvSpPr>
          <p:cNvPr id="11" name="TextBox 11"/>
          <p:cNvSpPr txBox="1"/>
          <p:nvPr/>
        </p:nvSpPr>
        <p:spPr>
          <a:xfrm>
            <a:off x="1143305" y="5763016"/>
            <a:ext cx="104737" cy="317487"/>
          </a:xfrm>
          <a:prstGeom prst="rect">
            <a:avLst/>
          </a:prstGeom>
        </p:spPr>
        <p:txBody>
          <a:bodyPr lIns="0" tIns="0" rIns="0" bIns="0" rtlCol="0" anchor="t">
            <a:spAutoFit/>
          </a:bodyPr>
          <a:lstStyle/>
          <a:p>
            <a:pPr algn="l">
              <a:lnSpc>
                <a:spcPts val="2759"/>
              </a:lnSpc>
            </a:pPr>
            <a:r>
              <a:rPr lang="en-US" sz="1103">
                <a:solidFill>
                  <a:srgbClr val="000000"/>
                </a:solidFill>
                <a:ea typeface="Arimo"/>
              </a:rPr>
              <a:t>⚫</a:t>
            </a:r>
          </a:p>
        </p:txBody>
      </p:sp>
      <p:sp>
        <p:nvSpPr>
          <p:cNvPr id="12" name="TextBox 12"/>
          <p:cNvSpPr txBox="1"/>
          <p:nvPr/>
        </p:nvSpPr>
        <p:spPr>
          <a:xfrm>
            <a:off x="1246937" y="6049156"/>
            <a:ext cx="5344982" cy="89144"/>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 bowlSetpoint: Bowl Setpoints at 110 and 120 tend to hold the most high PH values </a:t>
            </a:r>
          </a:p>
        </p:txBody>
      </p:sp>
      <p:sp>
        <p:nvSpPr>
          <p:cNvPr id="13" name="TextBox 13"/>
          <p:cNvSpPr txBox="1"/>
          <p:nvPr/>
        </p:nvSpPr>
        <p:spPr>
          <a:xfrm>
            <a:off x="1143305" y="6131824"/>
            <a:ext cx="104737" cy="317487"/>
          </a:xfrm>
          <a:prstGeom prst="rect">
            <a:avLst/>
          </a:prstGeom>
        </p:spPr>
        <p:txBody>
          <a:bodyPr lIns="0" tIns="0" rIns="0" bIns="0" rtlCol="0" anchor="t">
            <a:spAutoFit/>
          </a:bodyPr>
          <a:lstStyle/>
          <a:p>
            <a:pPr algn="l">
              <a:lnSpc>
                <a:spcPts val="2759"/>
              </a:lnSpc>
            </a:pPr>
            <a:r>
              <a:rPr lang="en-US" sz="1103">
                <a:solidFill>
                  <a:srgbClr val="000000"/>
                </a:solidFill>
                <a:ea typeface="Arimo"/>
              </a:rPr>
              <a:t>⚫</a:t>
            </a:r>
          </a:p>
        </p:txBody>
      </p:sp>
      <p:sp>
        <p:nvSpPr>
          <p:cNvPr id="14" name="TextBox 14"/>
          <p:cNvSpPr txBox="1"/>
          <p:nvPr/>
        </p:nvSpPr>
        <p:spPr>
          <a:xfrm>
            <a:off x="1246937" y="6417964"/>
            <a:ext cx="38976" cy="89144"/>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 </a:t>
            </a:r>
          </a:p>
        </p:txBody>
      </p:sp>
      <p:sp>
        <p:nvSpPr>
          <p:cNvPr id="15" name="TextBox 15"/>
          <p:cNvSpPr txBox="1"/>
          <p:nvPr/>
        </p:nvSpPr>
        <p:spPr>
          <a:xfrm>
            <a:off x="1371857" y="6417964"/>
            <a:ext cx="5392407" cy="275072"/>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fillerLvl: Higher PH values appear at fillerLvl = 120 with fewer low PH scores after that </a:t>
            </a:r>
          </a:p>
          <a:p>
            <a:pPr algn="l">
              <a:lnSpc>
                <a:spcPts val="2375"/>
              </a:lnSpc>
            </a:pPr>
            <a:r>
              <a:rPr lang="en-US" sz="1103" spc="-12">
                <a:solidFill>
                  <a:srgbClr val="000000"/>
                </a:solidFill>
                <a:latin typeface="IBM Plex Sans"/>
              </a:rPr>
              <a:t>point </a:t>
            </a:r>
          </a:p>
        </p:txBody>
      </p:sp>
      <p:sp>
        <p:nvSpPr>
          <p:cNvPr id="16" name="TextBox 16"/>
          <p:cNvSpPr txBox="1"/>
          <p:nvPr/>
        </p:nvSpPr>
        <p:spPr>
          <a:xfrm>
            <a:off x="1143305" y="6686560"/>
            <a:ext cx="104737" cy="317487"/>
          </a:xfrm>
          <a:prstGeom prst="rect">
            <a:avLst/>
          </a:prstGeom>
        </p:spPr>
        <p:txBody>
          <a:bodyPr lIns="0" tIns="0" rIns="0" bIns="0" rtlCol="0" anchor="t">
            <a:spAutoFit/>
          </a:bodyPr>
          <a:lstStyle/>
          <a:p>
            <a:pPr algn="l">
              <a:lnSpc>
                <a:spcPts val="2759"/>
              </a:lnSpc>
            </a:pPr>
            <a:r>
              <a:rPr lang="en-US" sz="1103">
                <a:solidFill>
                  <a:srgbClr val="000000"/>
                </a:solidFill>
                <a:ea typeface="Arimo"/>
              </a:rPr>
              <a:t>⚫</a:t>
            </a:r>
          </a:p>
        </p:txBody>
      </p:sp>
      <p:sp>
        <p:nvSpPr>
          <p:cNvPr id="17" name="TextBox 17"/>
          <p:cNvSpPr txBox="1"/>
          <p:nvPr/>
        </p:nvSpPr>
        <p:spPr>
          <a:xfrm>
            <a:off x="1246937" y="6972700"/>
            <a:ext cx="5358308" cy="89144"/>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 pressureSetpoint: The most variable PH values come from setpoint 50, suggesting </a:t>
            </a:r>
          </a:p>
        </p:txBody>
      </p:sp>
      <p:sp>
        <p:nvSpPr>
          <p:cNvPr id="18" name="TextBox 18"/>
          <p:cNvSpPr txBox="1"/>
          <p:nvPr/>
        </p:nvSpPr>
        <p:spPr>
          <a:xfrm>
            <a:off x="1371857" y="6985654"/>
            <a:ext cx="372389" cy="260594"/>
          </a:xfrm>
          <a:prstGeom prst="rect">
            <a:avLst/>
          </a:prstGeom>
        </p:spPr>
        <p:txBody>
          <a:bodyPr lIns="0" tIns="0" rIns="0" bIns="0" rtlCol="0" anchor="t">
            <a:spAutoFit/>
          </a:bodyPr>
          <a:lstStyle/>
          <a:p>
            <a:pPr algn="l">
              <a:lnSpc>
                <a:spcPts val="2351"/>
              </a:lnSpc>
            </a:pPr>
            <a:r>
              <a:rPr lang="en-US" sz="1103" spc="-12">
                <a:solidFill>
                  <a:srgbClr val="000000"/>
                </a:solidFill>
                <a:latin typeface="IBM Plex Sans"/>
              </a:rPr>
              <a:t>lower </a:t>
            </a:r>
          </a:p>
        </p:txBody>
      </p:sp>
      <p:sp>
        <p:nvSpPr>
          <p:cNvPr id="19" name="TextBox 19"/>
          <p:cNvSpPr txBox="1"/>
          <p:nvPr/>
        </p:nvSpPr>
        <p:spPr>
          <a:xfrm>
            <a:off x="1143305" y="7241677"/>
            <a:ext cx="104737" cy="317487"/>
          </a:xfrm>
          <a:prstGeom prst="rect">
            <a:avLst/>
          </a:prstGeom>
        </p:spPr>
        <p:txBody>
          <a:bodyPr lIns="0" tIns="0" rIns="0" bIns="0" rtlCol="0" anchor="t">
            <a:spAutoFit/>
          </a:bodyPr>
          <a:lstStyle/>
          <a:p>
            <a:pPr algn="l">
              <a:lnSpc>
                <a:spcPts val="2759"/>
              </a:lnSpc>
            </a:pPr>
            <a:r>
              <a:rPr lang="en-US" sz="1103">
                <a:solidFill>
                  <a:srgbClr val="000000"/>
                </a:solidFill>
                <a:ea typeface="Arimo"/>
              </a:rPr>
              <a:t>⚫</a:t>
            </a:r>
          </a:p>
        </p:txBody>
      </p:sp>
      <p:sp>
        <p:nvSpPr>
          <p:cNvPr id="20" name="TextBox 20"/>
          <p:cNvSpPr txBox="1"/>
          <p:nvPr/>
        </p:nvSpPr>
        <p:spPr>
          <a:xfrm>
            <a:off x="1246937" y="7527817"/>
            <a:ext cx="3293297" cy="89144"/>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 values of pressure may keep PH more controllable </a:t>
            </a:r>
          </a:p>
        </p:txBody>
      </p:sp>
      <p:sp>
        <p:nvSpPr>
          <p:cNvPr id="21" name="TextBox 21"/>
          <p:cNvSpPr txBox="1"/>
          <p:nvPr/>
        </p:nvSpPr>
        <p:spPr>
          <a:xfrm>
            <a:off x="1143305" y="7610485"/>
            <a:ext cx="104737" cy="317487"/>
          </a:xfrm>
          <a:prstGeom prst="rect">
            <a:avLst/>
          </a:prstGeom>
        </p:spPr>
        <p:txBody>
          <a:bodyPr lIns="0" tIns="0" rIns="0" bIns="0" rtlCol="0" anchor="t">
            <a:spAutoFit/>
          </a:bodyPr>
          <a:lstStyle/>
          <a:p>
            <a:pPr algn="l">
              <a:lnSpc>
                <a:spcPts val="2759"/>
              </a:lnSpc>
            </a:pPr>
            <a:r>
              <a:rPr lang="en-US" sz="1103">
                <a:solidFill>
                  <a:srgbClr val="000000"/>
                </a:solidFill>
                <a:ea typeface="Arimo"/>
              </a:rPr>
              <a:t>⚫</a:t>
            </a:r>
          </a:p>
        </p:txBody>
      </p:sp>
      <p:sp>
        <p:nvSpPr>
          <p:cNvPr id="22" name="TextBox 22"/>
          <p:cNvSpPr txBox="1"/>
          <p:nvPr/>
        </p:nvSpPr>
        <p:spPr>
          <a:xfrm>
            <a:off x="1246937" y="7896625"/>
            <a:ext cx="4645466" cy="89144"/>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 oxyFiller: As oxyFiller rises, low PH values seem to reduce in frequency </a:t>
            </a:r>
          </a:p>
        </p:txBody>
      </p:sp>
      <p:sp>
        <p:nvSpPr>
          <p:cNvPr id="23" name="TextBox 23"/>
          <p:cNvSpPr txBox="1"/>
          <p:nvPr/>
        </p:nvSpPr>
        <p:spPr>
          <a:xfrm>
            <a:off x="1143305" y="7980817"/>
            <a:ext cx="104737" cy="317487"/>
          </a:xfrm>
          <a:prstGeom prst="rect">
            <a:avLst/>
          </a:prstGeom>
        </p:spPr>
        <p:txBody>
          <a:bodyPr lIns="0" tIns="0" rIns="0" bIns="0" rtlCol="0" anchor="t">
            <a:spAutoFit/>
          </a:bodyPr>
          <a:lstStyle/>
          <a:p>
            <a:pPr algn="l">
              <a:lnSpc>
                <a:spcPts val="2759"/>
              </a:lnSpc>
            </a:pPr>
            <a:r>
              <a:rPr lang="en-US" sz="1103">
                <a:solidFill>
                  <a:srgbClr val="000000"/>
                </a:solidFill>
                <a:ea typeface="Arimo"/>
              </a:rPr>
              <a:t>⚫</a:t>
            </a:r>
          </a:p>
        </p:txBody>
      </p:sp>
      <p:sp>
        <p:nvSpPr>
          <p:cNvPr id="24" name="TextBox 24"/>
          <p:cNvSpPr txBox="1"/>
          <p:nvPr/>
        </p:nvSpPr>
        <p:spPr>
          <a:xfrm>
            <a:off x="1246937" y="8266957"/>
            <a:ext cx="4800924" cy="89144"/>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 mnfFlow: As mnfFlow increases, PH becomes less predictable in outcome </a:t>
            </a:r>
          </a:p>
        </p:txBody>
      </p:sp>
      <p:sp>
        <p:nvSpPr>
          <p:cNvPr id="25" name="TextBox 25"/>
          <p:cNvSpPr txBox="1"/>
          <p:nvPr/>
        </p:nvSpPr>
        <p:spPr>
          <a:xfrm>
            <a:off x="1143305" y="8349625"/>
            <a:ext cx="104737" cy="317487"/>
          </a:xfrm>
          <a:prstGeom prst="rect">
            <a:avLst/>
          </a:prstGeom>
        </p:spPr>
        <p:txBody>
          <a:bodyPr lIns="0" tIns="0" rIns="0" bIns="0" rtlCol="0" anchor="t">
            <a:spAutoFit/>
          </a:bodyPr>
          <a:lstStyle/>
          <a:p>
            <a:pPr algn="l">
              <a:lnSpc>
                <a:spcPts val="2759"/>
              </a:lnSpc>
            </a:pPr>
            <a:r>
              <a:rPr lang="en-US" sz="1103">
                <a:solidFill>
                  <a:srgbClr val="000000"/>
                </a:solidFill>
                <a:ea typeface="Arimo"/>
              </a:rPr>
              <a:t>⚫</a:t>
            </a:r>
          </a:p>
        </p:txBody>
      </p:sp>
      <p:sp>
        <p:nvSpPr>
          <p:cNvPr id="26" name="TextBox 26"/>
          <p:cNvSpPr txBox="1"/>
          <p:nvPr/>
        </p:nvSpPr>
        <p:spPr>
          <a:xfrm>
            <a:off x="1246937" y="8635765"/>
            <a:ext cx="5452891" cy="89144"/>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 hydPressure1: As hydPressure1 tends to increase, low PH values seem to reduce in </a:t>
            </a:r>
          </a:p>
        </p:txBody>
      </p:sp>
      <p:sp>
        <p:nvSpPr>
          <p:cNvPr id="27" name="TextBox 27"/>
          <p:cNvSpPr txBox="1"/>
          <p:nvPr/>
        </p:nvSpPr>
        <p:spPr>
          <a:xfrm>
            <a:off x="1371857" y="8648671"/>
            <a:ext cx="653148" cy="260594"/>
          </a:xfrm>
          <a:prstGeom prst="rect">
            <a:avLst/>
          </a:prstGeom>
        </p:spPr>
        <p:txBody>
          <a:bodyPr lIns="0" tIns="0" rIns="0" bIns="0" rtlCol="0" anchor="t">
            <a:spAutoFit/>
          </a:bodyPr>
          <a:lstStyle/>
          <a:p>
            <a:pPr algn="l">
              <a:lnSpc>
                <a:spcPts val="2351"/>
              </a:lnSpc>
            </a:pPr>
            <a:r>
              <a:rPr lang="en-US" sz="1103" spc="-12">
                <a:solidFill>
                  <a:srgbClr val="000000"/>
                </a:solidFill>
                <a:latin typeface="IBM Plex Sans"/>
              </a:rPr>
              <a:t>frequency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857" y="6174610"/>
            <a:ext cx="2251205" cy="15240"/>
          </a:xfrm>
          <a:custGeom>
            <a:avLst/>
            <a:gdLst/>
            <a:ahLst/>
            <a:cxnLst/>
            <a:rect l="l" t="t" r="r" b="b"/>
            <a:pathLst>
              <a:path w="2251205" h="15240">
                <a:moveTo>
                  <a:pt x="0" y="0"/>
                </a:moveTo>
                <a:lnTo>
                  <a:pt x="2251205" y="0"/>
                </a:lnTo>
                <a:lnTo>
                  <a:pt x="2251205" y="15240"/>
                </a:lnTo>
                <a:lnTo>
                  <a:pt x="0" y="15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1857" y="4880486"/>
            <a:ext cx="2129285" cy="15240"/>
          </a:xfrm>
          <a:custGeom>
            <a:avLst/>
            <a:gdLst/>
            <a:ahLst/>
            <a:cxnLst/>
            <a:rect l="l" t="t" r="r" b="b"/>
            <a:pathLst>
              <a:path w="2129285" h="15240">
                <a:moveTo>
                  <a:pt x="0" y="0"/>
                </a:moveTo>
                <a:lnTo>
                  <a:pt x="2129285" y="0"/>
                </a:lnTo>
                <a:lnTo>
                  <a:pt x="2129285" y="15240"/>
                </a:lnTo>
                <a:lnTo>
                  <a:pt x="0" y="15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71857" y="7098154"/>
            <a:ext cx="2004317" cy="15240"/>
          </a:xfrm>
          <a:custGeom>
            <a:avLst/>
            <a:gdLst/>
            <a:ahLst/>
            <a:cxnLst/>
            <a:rect l="l" t="t" r="r" b="b"/>
            <a:pathLst>
              <a:path w="2004317" h="15240">
                <a:moveTo>
                  <a:pt x="0" y="0"/>
                </a:moveTo>
                <a:lnTo>
                  <a:pt x="2004317" y="0"/>
                </a:lnTo>
                <a:lnTo>
                  <a:pt x="2004317" y="15240"/>
                </a:lnTo>
                <a:lnTo>
                  <a:pt x="0" y="15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914705" y="886406"/>
            <a:ext cx="5981014" cy="2537822"/>
          </a:xfrm>
          <a:prstGeom prst="rect">
            <a:avLst/>
          </a:prstGeom>
        </p:spPr>
        <p:txBody>
          <a:bodyPr lIns="0" tIns="0" rIns="0" bIns="0" rtlCol="0" anchor="t">
            <a:spAutoFit/>
          </a:bodyPr>
          <a:lstStyle/>
          <a:p>
            <a:pPr algn="l">
              <a:lnSpc>
                <a:spcPts val="2234"/>
              </a:lnSpc>
            </a:pPr>
            <a:r>
              <a:rPr lang="en-US" sz="1596" spc="-15">
                <a:solidFill>
                  <a:srgbClr val="000000"/>
                </a:solidFill>
                <a:latin typeface="IBM Plex Sans"/>
              </a:rPr>
              <a:t>CONCLUSION </a:t>
            </a:r>
          </a:p>
          <a:p>
            <a:pPr algn="l">
              <a:lnSpc>
                <a:spcPts val="1453"/>
              </a:lnSpc>
            </a:pPr>
            <a:r>
              <a:rPr lang="en-US" sz="1103" spc="-12">
                <a:solidFill>
                  <a:srgbClr val="000000"/>
                </a:solidFill>
                <a:latin typeface="IBM Plex Sans"/>
              </a:rPr>
              <a:t>Although many hope to find a silver bullet in a single model to guide actions and release constituents from using their own intuition, our analysis reveals highlights and next steps. EDA revealed some correlated variables and skewness, which were removed and transformed. Brand Code B seemed relatively unimportant compared to the other Brand Codes, despite being used heavily. Several models performed strongly, but the Random Forest model was chosen as the model to predict with. Checking commonalities between models found that variables Mnf Flow, Oxy Filler, Hydr Pressure 1 - 3, Bowl Setpoint, and Filler Level were acknowledged as some of the strongest variables to predict PH. Brand Code C, Filler Speed, and Pressure Vacuum are strong predictors of PH in some models, but not others. Alc Rel, Carb Rel, and Brand Codes D, A were weak but common among all models. Python and R corroborated models with small degrees of difference in accuracy. Actionable steps for change, if desired, towards impacting PH for product quality or cost savings are below. </a:t>
            </a:r>
          </a:p>
        </p:txBody>
      </p:sp>
      <p:sp>
        <p:nvSpPr>
          <p:cNvPr id="6" name="TextBox 6"/>
          <p:cNvSpPr txBox="1"/>
          <p:nvPr/>
        </p:nvSpPr>
        <p:spPr>
          <a:xfrm>
            <a:off x="954329" y="3492398"/>
            <a:ext cx="5506536"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Grouped by their relevance from the Variable Importance Section, they are the following: </a:t>
            </a:r>
          </a:p>
        </p:txBody>
      </p:sp>
      <p:sp>
        <p:nvSpPr>
          <p:cNvPr id="7" name="TextBox 7"/>
          <p:cNvSpPr txBox="1"/>
          <p:nvPr/>
        </p:nvSpPr>
        <p:spPr>
          <a:xfrm>
            <a:off x="1143305" y="3862730"/>
            <a:ext cx="154800"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1. </a:t>
            </a:r>
          </a:p>
        </p:txBody>
      </p:sp>
      <p:sp>
        <p:nvSpPr>
          <p:cNvPr id="8" name="TextBox 8"/>
          <p:cNvSpPr txBox="1"/>
          <p:nvPr/>
        </p:nvSpPr>
        <p:spPr>
          <a:xfrm>
            <a:off x="1371857" y="3862730"/>
            <a:ext cx="5309540" cy="667502"/>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Identify which variables that have been highlighted in Variable Importance and are </a:t>
            </a:r>
          </a:p>
          <a:p>
            <a:pPr algn="l">
              <a:lnSpc>
                <a:spcPts val="551"/>
              </a:lnSpc>
            </a:pPr>
            <a:r>
              <a:rPr lang="en-US" sz="1103" spc="-12">
                <a:solidFill>
                  <a:srgbClr val="000000"/>
                </a:solidFill>
                <a:latin typeface="IBM Plex Sans"/>
              </a:rPr>
              <a:t>easiest to change or implement in production first. Confirm their impact with statistical </a:t>
            </a:r>
          </a:p>
          <a:p>
            <a:pPr algn="l">
              <a:lnSpc>
                <a:spcPts val="2351"/>
              </a:lnSpc>
            </a:pPr>
            <a:r>
              <a:rPr lang="en-US" sz="1103" spc="-12">
                <a:solidFill>
                  <a:srgbClr val="000000"/>
                </a:solidFill>
                <a:latin typeface="IBM Plex Sans"/>
              </a:rPr>
              <a:t>testing for a difference in means and commit a process change to production. </a:t>
            </a:r>
          </a:p>
        </p:txBody>
      </p:sp>
      <p:sp>
        <p:nvSpPr>
          <p:cNvPr id="9" name="TextBox 9"/>
          <p:cNvSpPr txBox="1"/>
          <p:nvPr/>
        </p:nvSpPr>
        <p:spPr>
          <a:xfrm>
            <a:off x="1143305" y="4600346"/>
            <a:ext cx="5352517"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2. Strong and Common Variables: Confirm set points across have been thoroughly </a:t>
            </a:r>
          </a:p>
        </p:txBody>
      </p:sp>
      <p:sp>
        <p:nvSpPr>
          <p:cNvPr id="10" name="TextBox 10"/>
          <p:cNvSpPr txBox="1"/>
          <p:nvPr/>
        </p:nvSpPr>
        <p:spPr>
          <a:xfrm>
            <a:off x="1371857" y="4995824"/>
            <a:ext cx="5433336" cy="828542"/>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tested for ideal levels. Results from changes in these variables will be clear and easy to </a:t>
            </a:r>
          </a:p>
          <a:p>
            <a:pPr algn="l">
              <a:lnSpc>
                <a:spcPts val="2351"/>
              </a:lnSpc>
            </a:pPr>
            <a:r>
              <a:rPr lang="en-US" sz="1103" spc="-12">
                <a:solidFill>
                  <a:srgbClr val="000000"/>
                </a:solidFill>
                <a:latin typeface="IBM Plex Sans"/>
              </a:rPr>
              <a:t>determine which levels are ideal through testing and could result in several tenths of </a:t>
            </a:r>
          </a:p>
          <a:p>
            <a:pPr algn="l">
              <a:lnSpc>
                <a:spcPts val="556"/>
              </a:lnSpc>
            </a:pPr>
            <a:r>
              <a:rPr lang="en-US" sz="1103" spc="-12">
                <a:solidFill>
                  <a:srgbClr val="000000"/>
                </a:solidFill>
                <a:latin typeface="IBM Plex Sans"/>
              </a:rPr>
              <a:t>changes in PH (i.e. changing these could easily move PH from 8.2 to 8.6). In essence, </a:t>
            </a:r>
          </a:p>
          <a:p>
            <a:pPr algn="l">
              <a:lnSpc>
                <a:spcPts val="2348"/>
              </a:lnSpc>
            </a:pPr>
            <a:r>
              <a:rPr lang="en-US" sz="1103" spc="-12">
                <a:solidFill>
                  <a:srgbClr val="000000"/>
                </a:solidFill>
                <a:latin typeface="IBM Plex Sans"/>
              </a:rPr>
              <a:t>these are an individual’s most powerful, heavy-handed tools to affect PH. Statistical </a:t>
            </a:r>
          </a:p>
          <a:p>
            <a:pPr algn="l">
              <a:lnSpc>
                <a:spcPts val="579"/>
              </a:lnSpc>
            </a:pPr>
            <a:r>
              <a:rPr lang="en-US" sz="1103" spc="-12">
                <a:solidFill>
                  <a:srgbClr val="000000"/>
                </a:solidFill>
                <a:latin typeface="IBM Plex Sans"/>
              </a:rPr>
              <a:t>testing for difference in means between batches would be necessary. </a:t>
            </a:r>
          </a:p>
        </p:txBody>
      </p:sp>
      <p:sp>
        <p:nvSpPr>
          <p:cNvPr id="11" name="TextBox 11"/>
          <p:cNvSpPr txBox="1"/>
          <p:nvPr/>
        </p:nvSpPr>
        <p:spPr>
          <a:xfrm>
            <a:off x="1143305" y="5894470"/>
            <a:ext cx="5392083"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3. Strong and Uncommon Variables: Exploration through ANOVA and more data to </a:t>
            </a:r>
          </a:p>
        </p:txBody>
      </p:sp>
      <p:sp>
        <p:nvSpPr>
          <p:cNvPr id="12" name="TextBox 12"/>
          <p:cNvSpPr txBox="1"/>
          <p:nvPr/>
        </p:nvSpPr>
        <p:spPr>
          <a:xfrm>
            <a:off x="1371857" y="6288424"/>
            <a:ext cx="5488724" cy="459476"/>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confirm their roles in controlling PH as alternative methods, particularly if these have an </a:t>
            </a:r>
          </a:p>
          <a:p>
            <a:pPr algn="l">
              <a:lnSpc>
                <a:spcPts val="2351"/>
              </a:lnSpc>
            </a:pPr>
            <a:r>
              <a:rPr lang="en-US" sz="1103" spc="-12">
                <a:solidFill>
                  <a:srgbClr val="000000"/>
                </a:solidFill>
                <a:latin typeface="IBM Plex Sans"/>
              </a:rPr>
              <a:t>impact on cost. These variables could be tested to confirm relationships in case they are </a:t>
            </a:r>
          </a:p>
          <a:p>
            <a:pPr algn="l">
              <a:lnSpc>
                <a:spcPts val="576"/>
              </a:lnSpc>
            </a:pPr>
            <a:r>
              <a:rPr lang="en-US" sz="1103" spc="-12">
                <a:solidFill>
                  <a:srgbClr val="000000"/>
                </a:solidFill>
                <a:latin typeface="IBM Plex Sans"/>
              </a:rPr>
              <a:t>significantly cheaper to use as means of controlling PH. </a:t>
            </a:r>
          </a:p>
        </p:txBody>
      </p:sp>
      <p:sp>
        <p:nvSpPr>
          <p:cNvPr id="13" name="TextBox 13"/>
          <p:cNvSpPr txBox="1"/>
          <p:nvPr/>
        </p:nvSpPr>
        <p:spPr>
          <a:xfrm>
            <a:off x="1143305" y="6818014"/>
            <a:ext cx="5561190"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4. Weak and Common Variables: Exploration to support ‘fine tuning’ changes in PH, or </a:t>
            </a:r>
          </a:p>
        </p:txBody>
      </p:sp>
      <p:sp>
        <p:nvSpPr>
          <p:cNvPr id="14" name="TextBox 14"/>
          <p:cNvSpPr txBox="1"/>
          <p:nvPr/>
        </p:nvSpPr>
        <p:spPr>
          <a:xfrm>
            <a:off x="1371857" y="7211968"/>
            <a:ext cx="5305501" cy="828665"/>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using them as a whole to notably change PH in the order of tenths. If a cost-benefit </a:t>
            </a:r>
          </a:p>
          <a:p>
            <a:pPr algn="l">
              <a:lnSpc>
                <a:spcPts val="2382"/>
              </a:lnSpc>
            </a:pPr>
            <a:r>
              <a:rPr lang="en-US" sz="1103" spc="-12">
                <a:solidFill>
                  <a:srgbClr val="000000"/>
                </a:solidFill>
                <a:latin typeface="IBM Plex Sans"/>
              </a:rPr>
              <a:t>analysis showed that a substantial increase or decrease across all of these variables </a:t>
            </a:r>
          </a:p>
          <a:p>
            <a:pPr algn="l">
              <a:lnSpc>
                <a:spcPts val="551"/>
              </a:lnSpc>
            </a:pPr>
            <a:r>
              <a:rPr lang="en-US" sz="1103" spc="-12">
                <a:solidFill>
                  <a:srgbClr val="000000"/>
                </a:solidFill>
                <a:latin typeface="IBM Plex Sans"/>
              </a:rPr>
              <a:t>showed improvement in equivalence to a more expensive variable, these could be an </a:t>
            </a:r>
          </a:p>
          <a:p>
            <a:pPr algn="l">
              <a:lnSpc>
                <a:spcPts val="2351"/>
              </a:lnSpc>
            </a:pPr>
            <a:r>
              <a:rPr lang="en-US" sz="1103" spc="-12">
                <a:solidFill>
                  <a:srgbClr val="000000"/>
                </a:solidFill>
                <a:latin typeface="IBM Plex Sans"/>
              </a:rPr>
              <a:t>alternative. A PLS/PCA approach performed quite well, although not the best, which </a:t>
            </a:r>
          </a:p>
          <a:p>
            <a:pPr algn="l">
              <a:lnSpc>
                <a:spcPts val="551"/>
              </a:lnSpc>
            </a:pPr>
            <a:r>
              <a:rPr lang="en-US" sz="1103" spc="-12">
                <a:solidFill>
                  <a:srgbClr val="000000"/>
                </a:solidFill>
                <a:latin typeface="IBM Plex Sans"/>
              </a:rPr>
              <a:t>validates this as a reasonable option depending on cost.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4364860"/>
            <a:ext cx="5943600" cy="3073403"/>
          </a:xfrm>
          <a:custGeom>
            <a:avLst/>
            <a:gdLst/>
            <a:ahLst/>
            <a:cxnLst/>
            <a:rect l="l" t="t" r="r" b="b"/>
            <a:pathLst>
              <a:path w="5943600" h="3073403">
                <a:moveTo>
                  <a:pt x="0" y="0"/>
                </a:moveTo>
                <a:lnTo>
                  <a:pt x="5943600" y="0"/>
                </a:lnTo>
                <a:lnTo>
                  <a:pt x="5943600" y="3073403"/>
                </a:lnTo>
                <a:lnTo>
                  <a:pt x="0" y="307340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4705" y="886406"/>
            <a:ext cx="5971784" cy="874757"/>
          </a:xfrm>
          <a:prstGeom prst="rect">
            <a:avLst/>
          </a:prstGeom>
        </p:spPr>
        <p:txBody>
          <a:bodyPr lIns="0" tIns="0" rIns="0" bIns="0" rtlCol="0" anchor="t">
            <a:spAutoFit/>
          </a:bodyPr>
          <a:lstStyle/>
          <a:p>
            <a:pPr algn="l">
              <a:lnSpc>
                <a:spcPts val="2234"/>
              </a:lnSpc>
            </a:pPr>
            <a:r>
              <a:rPr lang="en-US" sz="1596" spc="-15">
                <a:solidFill>
                  <a:srgbClr val="000000"/>
                </a:solidFill>
                <a:latin typeface="IBM Plex Sans"/>
              </a:rPr>
              <a:t>APPENDIX A: Python Comparison </a:t>
            </a:r>
          </a:p>
          <a:p>
            <a:pPr algn="l">
              <a:lnSpc>
                <a:spcPts val="1455"/>
              </a:lnSpc>
            </a:pPr>
            <a:r>
              <a:rPr lang="en-US" sz="1103" spc="-12">
                <a:solidFill>
                  <a:srgbClr val="000000"/>
                </a:solidFill>
                <a:latin typeface="IBM Plex Sans"/>
              </a:rPr>
              <a:t>While the primary implementation of our modeling leveraged R, we also implemented the modeling protocol in Python, primarily leveraging the Sci-Kit Learn package. See Appendix B for a link to the full implementation. </a:t>
            </a:r>
          </a:p>
        </p:txBody>
      </p:sp>
      <p:sp>
        <p:nvSpPr>
          <p:cNvPr id="4" name="TextBox 4"/>
          <p:cNvSpPr txBox="1"/>
          <p:nvPr/>
        </p:nvSpPr>
        <p:spPr>
          <a:xfrm>
            <a:off x="914705" y="7454284"/>
            <a:ext cx="4209231" cy="359273"/>
          </a:xfrm>
          <a:prstGeom prst="rect">
            <a:avLst/>
          </a:prstGeom>
        </p:spPr>
        <p:txBody>
          <a:bodyPr lIns="0" tIns="0" rIns="0" bIns="0" rtlCol="0" anchor="t">
            <a:spAutoFit/>
          </a:bodyPr>
          <a:lstStyle/>
          <a:p>
            <a:pPr algn="l">
              <a:lnSpc>
                <a:spcPts val="1451"/>
              </a:lnSpc>
            </a:pPr>
            <a:r>
              <a:rPr lang="en-US" sz="1103" spc="-12">
                <a:solidFill>
                  <a:srgbClr val="000000"/>
                </a:solidFill>
                <a:latin typeface="IBM Plex Sans"/>
              </a:rPr>
              <a:t> </a:t>
            </a:r>
          </a:p>
          <a:p>
            <a:pPr algn="l">
              <a:lnSpc>
                <a:spcPts val="1451"/>
              </a:lnSpc>
            </a:pPr>
            <a:r>
              <a:rPr lang="en-US" sz="1103" spc="-12">
                <a:solidFill>
                  <a:srgbClr val="000000"/>
                </a:solidFill>
                <a:latin typeface="IBM Plex Sans"/>
              </a:rPr>
              <a:t>Full results from the Python implementation are summarized below. </a:t>
            </a:r>
          </a:p>
        </p:txBody>
      </p:sp>
      <p:sp>
        <p:nvSpPr>
          <p:cNvPr id="5" name="TextBox 5"/>
          <p:cNvSpPr txBox="1"/>
          <p:nvPr/>
        </p:nvSpPr>
        <p:spPr>
          <a:xfrm>
            <a:off x="914705" y="1953158"/>
            <a:ext cx="5939628" cy="1284722"/>
          </a:xfrm>
          <a:prstGeom prst="rect">
            <a:avLst/>
          </a:prstGeom>
        </p:spPr>
        <p:txBody>
          <a:bodyPr lIns="0" tIns="0" rIns="0" bIns="0" rtlCol="0" anchor="t">
            <a:spAutoFit/>
          </a:bodyPr>
          <a:lstStyle/>
          <a:p>
            <a:pPr algn="l">
              <a:lnSpc>
                <a:spcPts val="1455"/>
              </a:lnSpc>
            </a:pPr>
            <a:r>
              <a:rPr lang="en-US" sz="1103" spc="-12">
                <a:solidFill>
                  <a:srgbClr val="000000"/>
                </a:solidFill>
                <a:latin typeface="IBM Plex Sans"/>
              </a:rPr>
              <a:t>The implementations produced comparable results but with significant differences in final fit and resulting error metrics. We attribute these differences to the different implementations of imputation, transformation and hyperparameter tuning across packages in both languages (namely, mice/caret and sklearn for R and Python, respectively). While we attempted to reconcile these differences by aligning logic (for example, using the same number of folds and parameter grids for cross-validation in hyperparameter tuning), some gaps remained between the two implementations. </a:t>
            </a:r>
          </a:p>
        </p:txBody>
      </p:sp>
      <p:sp>
        <p:nvSpPr>
          <p:cNvPr id="6" name="TextBox 6"/>
          <p:cNvSpPr txBox="1"/>
          <p:nvPr/>
        </p:nvSpPr>
        <p:spPr>
          <a:xfrm>
            <a:off x="914705" y="3431819"/>
            <a:ext cx="5849293" cy="729605"/>
          </a:xfrm>
          <a:prstGeom prst="rect">
            <a:avLst/>
          </a:prstGeom>
        </p:spPr>
        <p:txBody>
          <a:bodyPr lIns="0" tIns="0" rIns="0" bIns="0" rtlCol="0" anchor="t">
            <a:spAutoFit/>
          </a:bodyPr>
          <a:lstStyle/>
          <a:p>
            <a:pPr algn="l">
              <a:lnSpc>
                <a:spcPts val="1455"/>
              </a:lnSpc>
            </a:pPr>
            <a:r>
              <a:rPr lang="en-US" sz="1103" spc="-12">
                <a:solidFill>
                  <a:srgbClr val="000000"/>
                </a:solidFill>
                <a:latin typeface="IBM Plex Sans"/>
              </a:rPr>
              <a:t>More importantly, however, the Python implementation provided support for the top chosen models. Specifically, ensemble tree approaches performed best. Moreover, the predictions produced out-of-sample largely aligned, as demonstrated by the plot below (based on the final Random Forest models).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22274" y="5465950"/>
            <a:ext cx="3853310" cy="10668"/>
          </a:xfrm>
          <a:custGeom>
            <a:avLst/>
            <a:gdLst/>
            <a:ahLst/>
            <a:cxnLst/>
            <a:rect l="l" t="t" r="r" b="b"/>
            <a:pathLst>
              <a:path w="3853310" h="10668">
                <a:moveTo>
                  <a:pt x="0" y="0"/>
                </a:moveTo>
                <a:lnTo>
                  <a:pt x="3853310" y="0"/>
                </a:lnTo>
                <a:lnTo>
                  <a:pt x="3853310" y="10668"/>
                </a:lnTo>
                <a:lnTo>
                  <a:pt x="0" y="10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695070" y="5281546"/>
            <a:ext cx="3857882" cy="10668"/>
          </a:xfrm>
          <a:custGeom>
            <a:avLst/>
            <a:gdLst/>
            <a:ahLst/>
            <a:cxnLst/>
            <a:rect l="l" t="t" r="r" b="b"/>
            <a:pathLst>
              <a:path w="3857882" h="10668">
                <a:moveTo>
                  <a:pt x="0" y="0"/>
                </a:moveTo>
                <a:lnTo>
                  <a:pt x="3857882" y="0"/>
                </a:lnTo>
                <a:lnTo>
                  <a:pt x="3857882" y="10668"/>
                </a:lnTo>
                <a:lnTo>
                  <a:pt x="0" y="10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14400" y="914400"/>
            <a:ext cx="5943600" cy="3009900"/>
          </a:xfrm>
          <a:custGeom>
            <a:avLst/>
            <a:gdLst/>
            <a:ahLst/>
            <a:cxnLst/>
            <a:rect l="l" t="t" r="r" b="b"/>
            <a:pathLst>
              <a:path w="5943600" h="3009900">
                <a:moveTo>
                  <a:pt x="0" y="0"/>
                </a:moveTo>
                <a:lnTo>
                  <a:pt x="5943600" y="0"/>
                </a:lnTo>
                <a:lnTo>
                  <a:pt x="5943600" y="3009900"/>
                </a:lnTo>
                <a:lnTo>
                  <a:pt x="0" y="3009900"/>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914705" y="4939055"/>
            <a:ext cx="5677214" cy="545459"/>
          </a:xfrm>
          <a:prstGeom prst="rect">
            <a:avLst/>
          </a:prstGeom>
        </p:spPr>
        <p:txBody>
          <a:bodyPr lIns="0" tIns="0" rIns="0" bIns="0" rtlCol="0" anchor="t">
            <a:spAutoFit/>
          </a:bodyPr>
          <a:lstStyle/>
          <a:p>
            <a:pPr algn="l">
              <a:lnSpc>
                <a:spcPts val="1456"/>
              </a:lnSpc>
            </a:pPr>
            <a:r>
              <a:rPr lang="en-US" sz="1103" spc="-12">
                <a:solidFill>
                  <a:srgbClr val="000000"/>
                </a:solidFill>
                <a:latin typeface="IBM Plex Sans"/>
              </a:rPr>
              <a:t> </a:t>
            </a:r>
          </a:p>
          <a:p>
            <a:pPr algn="l">
              <a:lnSpc>
                <a:spcPts val="1456"/>
              </a:lnSpc>
            </a:pPr>
            <a:r>
              <a:rPr lang="en-US" sz="1103" spc="-12">
                <a:solidFill>
                  <a:srgbClr val="000000"/>
                </a:solidFill>
                <a:latin typeface="IBM Plex Sans"/>
              </a:rPr>
              <a:t>R Modeling Implementation: </a:t>
            </a:r>
            <a:r>
              <a:rPr lang="en-US" sz="1103" spc="-12">
                <a:solidFill>
                  <a:srgbClr val="1155CC"/>
                </a:solidFill>
                <a:latin typeface="IBM Plex Sans"/>
              </a:rPr>
              <a:t>https://github.com/d-ev-craig/DATA624/tree/main/Project%202</a:t>
            </a:r>
            <a:r>
              <a:rPr lang="en-US" sz="1103" spc="-12">
                <a:solidFill>
                  <a:srgbClr val="000000"/>
                </a:solidFill>
                <a:latin typeface="IBM Plex Sans"/>
              </a:rPr>
              <a:t> Python Implementation: </a:t>
            </a:r>
            <a:r>
              <a:rPr lang="en-US" sz="1103" spc="-12">
                <a:solidFill>
                  <a:srgbClr val="1155CC"/>
                </a:solidFill>
                <a:latin typeface="IBM Plex Sans"/>
              </a:rPr>
              <a:t>https://github.com/kac624/cuny/blob/main/D624/project2.ipynb</a:t>
            </a:r>
            <a:r>
              <a:rPr lang="en-US" sz="1103" spc="-12">
                <a:solidFill>
                  <a:srgbClr val="000000"/>
                </a:solidFill>
                <a:latin typeface="IBM Plex Sans"/>
              </a:rPr>
              <a:t> </a:t>
            </a:r>
          </a:p>
        </p:txBody>
      </p:sp>
      <p:sp>
        <p:nvSpPr>
          <p:cNvPr id="6" name="TextBox 6"/>
          <p:cNvSpPr txBox="1"/>
          <p:nvPr/>
        </p:nvSpPr>
        <p:spPr>
          <a:xfrm>
            <a:off x="914705" y="4016321"/>
            <a:ext cx="3534699" cy="862727"/>
          </a:xfrm>
          <a:prstGeom prst="rect">
            <a:avLst/>
          </a:prstGeom>
        </p:spPr>
        <p:txBody>
          <a:bodyPr lIns="0" tIns="0" rIns="0" bIns="0" rtlCol="0" anchor="t">
            <a:spAutoFit/>
          </a:bodyPr>
          <a:lstStyle/>
          <a:p>
            <a:pPr algn="l">
              <a:lnSpc>
                <a:spcPts val="3635"/>
              </a:lnSpc>
            </a:pPr>
            <a:r>
              <a:rPr lang="en-US" sz="1596" spc="-17">
                <a:solidFill>
                  <a:srgbClr val="000000"/>
                </a:solidFill>
                <a:latin typeface="IBM Plex Sans"/>
              </a:rPr>
              <a:t> </a:t>
            </a:r>
          </a:p>
          <a:p>
            <a:pPr algn="l">
              <a:lnSpc>
                <a:spcPts val="3635"/>
              </a:lnSpc>
            </a:pPr>
            <a:r>
              <a:rPr lang="en-US" sz="1596" spc="-17">
                <a:solidFill>
                  <a:srgbClr val="000000"/>
                </a:solidFill>
                <a:latin typeface="IBM Plex Sans"/>
              </a:rPr>
              <a:t>APPENDIX B: Links to Implementation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409700"/>
            <a:ext cx="5943600" cy="7236971"/>
          </a:xfrm>
          <a:custGeom>
            <a:avLst/>
            <a:gdLst/>
            <a:ahLst/>
            <a:cxnLst/>
            <a:rect l="l" t="t" r="r" b="b"/>
            <a:pathLst>
              <a:path w="5943600" h="7236971">
                <a:moveTo>
                  <a:pt x="0" y="0"/>
                </a:moveTo>
                <a:lnTo>
                  <a:pt x="5943600" y="0"/>
                </a:lnTo>
                <a:lnTo>
                  <a:pt x="5943600" y="7236971"/>
                </a:lnTo>
                <a:lnTo>
                  <a:pt x="0" y="72369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4705" y="886406"/>
            <a:ext cx="1998250" cy="504425"/>
          </a:xfrm>
          <a:prstGeom prst="rect">
            <a:avLst/>
          </a:prstGeom>
        </p:spPr>
        <p:txBody>
          <a:bodyPr lIns="0" tIns="0" rIns="0" bIns="0" rtlCol="0" anchor="t">
            <a:spAutoFit/>
          </a:bodyPr>
          <a:lstStyle/>
          <a:p>
            <a:pPr algn="l">
              <a:lnSpc>
                <a:spcPts val="2234"/>
              </a:lnSpc>
            </a:pPr>
            <a:r>
              <a:rPr lang="en-US" sz="1596" spc="-15">
                <a:solidFill>
                  <a:srgbClr val="000000"/>
                </a:solidFill>
                <a:latin typeface="IBM Plex Sans"/>
              </a:rPr>
              <a:t>ADDITIONAL PLOTS </a:t>
            </a:r>
          </a:p>
          <a:p>
            <a:pPr algn="l">
              <a:lnSpc>
                <a:spcPts val="1545"/>
              </a:lnSpc>
            </a:pPr>
            <a:r>
              <a:rPr lang="en-US" sz="1103" spc="-12">
                <a:solidFill>
                  <a:srgbClr val="000000"/>
                </a:solidFill>
                <a:latin typeface="IBM Plex Sans"/>
              </a:rPr>
              <a:t>Sample trees from RF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3925" y="5234178"/>
            <a:ext cx="5926455" cy="3294383"/>
          </a:xfrm>
          <a:custGeom>
            <a:avLst/>
            <a:gdLst/>
            <a:ahLst/>
            <a:cxnLst/>
            <a:rect l="l" t="t" r="r" b="b"/>
            <a:pathLst>
              <a:path w="5926455" h="3294383">
                <a:moveTo>
                  <a:pt x="0" y="0"/>
                </a:moveTo>
                <a:lnTo>
                  <a:pt x="5926455" y="0"/>
                </a:lnTo>
                <a:lnTo>
                  <a:pt x="5926455" y="3294383"/>
                </a:lnTo>
                <a:lnTo>
                  <a:pt x="0" y="3294383"/>
                </a:lnTo>
                <a:lnTo>
                  <a:pt x="0" y="0"/>
                </a:lnTo>
                <a:close/>
              </a:path>
            </a:pathLst>
          </a:custGeom>
          <a:blipFill>
            <a:blip r:embed="rId2"/>
            <a:stretch>
              <a:fillRect/>
            </a:stretch>
          </a:blipFill>
        </p:spPr>
        <p:txBody>
          <a:bodyPr/>
          <a:lstStyle/>
          <a:p>
            <a:endParaRPr lang="en-US"/>
          </a:p>
        </p:txBody>
      </p:sp>
      <p:sp>
        <p:nvSpPr>
          <p:cNvPr id="3" name="Freeform 3"/>
          <p:cNvSpPr/>
          <p:nvPr/>
        </p:nvSpPr>
        <p:spPr>
          <a:xfrm>
            <a:off x="914400" y="914400"/>
            <a:ext cx="5943600" cy="3606803"/>
          </a:xfrm>
          <a:custGeom>
            <a:avLst/>
            <a:gdLst/>
            <a:ahLst/>
            <a:cxnLst/>
            <a:rect l="l" t="t" r="r" b="b"/>
            <a:pathLst>
              <a:path w="5943600" h="3606803">
                <a:moveTo>
                  <a:pt x="0" y="0"/>
                </a:moveTo>
                <a:lnTo>
                  <a:pt x="5943600" y="0"/>
                </a:lnTo>
                <a:lnTo>
                  <a:pt x="5943600" y="3606803"/>
                </a:lnTo>
                <a:lnTo>
                  <a:pt x="0" y="360680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914705" y="4411370"/>
            <a:ext cx="38976"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 </a:t>
            </a:r>
          </a:p>
        </p:txBody>
      </p:sp>
      <p:sp>
        <p:nvSpPr>
          <p:cNvPr id="5" name="TextBox 5"/>
          <p:cNvSpPr txBox="1"/>
          <p:nvPr/>
        </p:nvSpPr>
        <p:spPr>
          <a:xfrm>
            <a:off x="914705" y="4966106"/>
            <a:ext cx="2329882"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Decision Tree tuned over Complexity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705" y="895121"/>
            <a:ext cx="2701738" cy="582158"/>
          </a:xfrm>
          <a:prstGeom prst="rect">
            <a:avLst/>
          </a:prstGeom>
        </p:spPr>
        <p:txBody>
          <a:bodyPr lIns="0" tIns="0" rIns="0" bIns="0" rtlCol="0" anchor="t">
            <a:spAutoFit/>
          </a:bodyPr>
          <a:lstStyle/>
          <a:p>
            <a:pPr algn="l">
              <a:lnSpc>
                <a:spcPts val="1559"/>
              </a:lnSpc>
            </a:pPr>
            <a:r>
              <a:rPr lang="en-US" sz="1103" spc="-2">
                <a:solidFill>
                  <a:srgbClr val="000000"/>
                </a:solidFill>
                <a:latin typeface="IBM Plex Sans"/>
              </a:rPr>
              <a:t>EXECUTIVE SUMMARY INTRODUCTION EXPLORATORY DATA ANALYSIS (EDA) </a:t>
            </a:r>
          </a:p>
        </p:txBody>
      </p:sp>
      <p:sp>
        <p:nvSpPr>
          <p:cNvPr id="3" name="TextBox 3"/>
          <p:cNvSpPr txBox="1"/>
          <p:nvPr/>
        </p:nvSpPr>
        <p:spPr>
          <a:xfrm>
            <a:off x="1143305" y="1491005"/>
            <a:ext cx="1381954" cy="184394"/>
          </a:xfrm>
          <a:prstGeom prst="rect">
            <a:avLst/>
          </a:prstGeom>
        </p:spPr>
        <p:txBody>
          <a:bodyPr lIns="0" tIns="0" rIns="0" bIns="0" rtlCol="0" anchor="t">
            <a:spAutoFit/>
          </a:bodyPr>
          <a:lstStyle/>
          <a:p>
            <a:pPr algn="l">
              <a:lnSpc>
                <a:spcPts val="1559"/>
              </a:lnSpc>
            </a:pPr>
            <a:r>
              <a:rPr lang="en-US" sz="1103" spc="-12">
                <a:solidFill>
                  <a:srgbClr val="000000"/>
                </a:solidFill>
                <a:latin typeface="IBM Plex Sans"/>
              </a:rPr>
              <a:t>Primary Observations </a:t>
            </a:r>
          </a:p>
        </p:txBody>
      </p:sp>
      <p:sp>
        <p:nvSpPr>
          <p:cNvPr id="4" name="TextBox 4"/>
          <p:cNvSpPr txBox="1"/>
          <p:nvPr/>
        </p:nvSpPr>
        <p:spPr>
          <a:xfrm>
            <a:off x="914705" y="1690649"/>
            <a:ext cx="1730950" cy="382514"/>
          </a:xfrm>
          <a:prstGeom prst="rect">
            <a:avLst/>
          </a:prstGeom>
        </p:spPr>
        <p:txBody>
          <a:bodyPr lIns="0" tIns="0" rIns="0" bIns="0" rtlCol="0" anchor="t">
            <a:spAutoFit/>
          </a:bodyPr>
          <a:lstStyle/>
          <a:p>
            <a:pPr algn="l">
              <a:lnSpc>
                <a:spcPts val="1559"/>
              </a:lnSpc>
            </a:pPr>
            <a:r>
              <a:rPr lang="en-US" sz="1103" spc="-2">
                <a:solidFill>
                  <a:srgbClr val="000000"/>
                </a:solidFill>
                <a:latin typeface="IBM Plex Sans"/>
              </a:rPr>
              <a:t>MODELING VARIABLE IMPORTANCE </a:t>
            </a:r>
          </a:p>
        </p:txBody>
      </p:sp>
      <p:sp>
        <p:nvSpPr>
          <p:cNvPr id="5" name="TextBox 5"/>
          <p:cNvSpPr txBox="1"/>
          <p:nvPr/>
        </p:nvSpPr>
        <p:spPr>
          <a:xfrm>
            <a:off x="914705" y="2172233"/>
            <a:ext cx="2585914" cy="894578"/>
          </a:xfrm>
          <a:prstGeom prst="rect">
            <a:avLst/>
          </a:prstGeom>
        </p:spPr>
        <p:txBody>
          <a:bodyPr lIns="0" tIns="0" rIns="0" bIns="0" rtlCol="0" anchor="t">
            <a:spAutoFit/>
          </a:bodyPr>
          <a:lstStyle/>
          <a:p>
            <a:pPr algn="l">
              <a:lnSpc>
                <a:spcPts val="2759"/>
              </a:lnSpc>
            </a:pPr>
            <a:r>
              <a:rPr lang="en-US" sz="1103" spc="-2">
                <a:solidFill>
                  <a:srgbClr val="000000"/>
                </a:solidFill>
                <a:latin typeface="IBM Plex Sans"/>
              </a:rPr>
              <a:t>CONCLUSION </a:t>
            </a:r>
          </a:p>
          <a:p>
            <a:pPr algn="l">
              <a:lnSpc>
                <a:spcPts val="551"/>
              </a:lnSpc>
            </a:pPr>
            <a:r>
              <a:rPr lang="en-US" sz="1103" spc="-2">
                <a:solidFill>
                  <a:srgbClr val="000000"/>
                </a:solidFill>
                <a:latin typeface="IBM Plex Sans"/>
              </a:rPr>
              <a:t>APPENDIX A: Python Comparison </a:t>
            </a:r>
          </a:p>
          <a:p>
            <a:pPr algn="l">
              <a:lnSpc>
                <a:spcPts val="2592"/>
              </a:lnSpc>
            </a:pPr>
            <a:r>
              <a:rPr lang="en-US" sz="1103" spc="-2">
                <a:solidFill>
                  <a:srgbClr val="000000"/>
                </a:solidFill>
                <a:latin typeface="IBM Plex Sans"/>
              </a:rPr>
              <a:t>APPENDIX B: Links to Implementation </a:t>
            </a:r>
          </a:p>
          <a:p>
            <a:pPr algn="l">
              <a:lnSpc>
                <a:spcPts val="551"/>
              </a:lnSpc>
            </a:pPr>
            <a:r>
              <a:rPr lang="en-US" sz="1103" spc="-2">
                <a:solidFill>
                  <a:srgbClr val="000000"/>
                </a:solidFill>
                <a:latin typeface="IBM Plex Sans"/>
              </a:rPr>
              <a:t>ADDITIONAL PLOTS </a:t>
            </a:r>
          </a:p>
        </p:txBody>
      </p:sp>
      <p:sp>
        <p:nvSpPr>
          <p:cNvPr id="6" name="TextBox 6"/>
          <p:cNvSpPr txBox="1"/>
          <p:nvPr/>
        </p:nvSpPr>
        <p:spPr>
          <a:xfrm>
            <a:off x="6703819" y="895121"/>
            <a:ext cx="194424" cy="2171690"/>
          </a:xfrm>
          <a:prstGeom prst="rect">
            <a:avLst/>
          </a:prstGeom>
        </p:spPr>
        <p:txBody>
          <a:bodyPr lIns="0" tIns="0" rIns="0" bIns="0" rtlCol="0" anchor="t">
            <a:spAutoFit/>
          </a:bodyPr>
          <a:lstStyle/>
          <a:p>
            <a:pPr algn="r">
              <a:lnSpc>
                <a:spcPts val="1564"/>
              </a:lnSpc>
            </a:pPr>
            <a:r>
              <a:rPr lang="en-US" sz="1103" spc="-2">
                <a:solidFill>
                  <a:srgbClr val="000000"/>
                </a:solidFill>
                <a:latin typeface="IBM Plex Sans"/>
              </a:rPr>
              <a:t>1 2 3 7 8 10 11 12 13 14 15 </a:t>
            </a:r>
          </a:p>
        </p:txBody>
      </p:sp>
      <p:sp>
        <p:nvSpPr>
          <p:cNvPr id="7" name="TextBox 7"/>
          <p:cNvSpPr txBox="1"/>
          <p:nvPr/>
        </p:nvSpPr>
        <p:spPr>
          <a:xfrm>
            <a:off x="1143305" y="2086889"/>
            <a:ext cx="2773366" cy="184394"/>
          </a:xfrm>
          <a:prstGeom prst="rect">
            <a:avLst/>
          </a:prstGeom>
        </p:spPr>
        <p:txBody>
          <a:bodyPr lIns="0" tIns="0" rIns="0" bIns="0" rtlCol="0" anchor="t">
            <a:spAutoFit/>
          </a:bodyPr>
          <a:lstStyle/>
          <a:p>
            <a:pPr algn="l">
              <a:lnSpc>
                <a:spcPts val="1545"/>
              </a:lnSpc>
            </a:pPr>
            <a:r>
              <a:rPr lang="en-US" sz="1103" spc="-12">
                <a:solidFill>
                  <a:srgbClr val="000000"/>
                </a:solidFill>
                <a:latin typeface="IBM Plex Sans"/>
              </a:rPr>
              <a:t>Strong Variables plotted Against PH Values: </a:t>
            </a:r>
          </a:p>
        </p:txBody>
      </p:sp>
      <p:sp>
        <p:nvSpPr>
          <p:cNvPr id="8" name="TextBox 8"/>
          <p:cNvSpPr txBox="1"/>
          <p:nvPr/>
        </p:nvSpPr>
        <p:spPr>
          <a:xfrm>
            <a:off x="914705" y="4053611"/>
            <a:ext cx="5980147" cy="4055612"/>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 </a:t>
            </a:r>
          </a:p>
          <a:p>
            <a:pPr algn="l">
              <a:lnSpc>
                <a:spcPts val="1453"/>
              </a:lnSpc>
            </a:pPr>
            <a:r>
              <a:rPr lang="en-US" sz="1103" spc="-12">
                <a:solidFill>
                  <a:srgbClr val="000000"/>
                </a:solidFill>
                <a:latin typeface="IBM Plex Sans"/>
              </a:rPr>
              <a:t>The ability to turn data, and in this case, coefficients into insights and then profit is what every business desires. In this project, we analyze the dataset of a beverage manufacturing company, BMC, to predict one of its key performance indicators, pH. Accurate prediction of pH values is essential for maintaining the desired range of acidity/alkalinity. After robust modeling of the data provided using the most up-to-date techniques available, we identify that the RandomForest (RF) model provides the best predictions of PH. The analysis modeled across many different techniques to derive knowledge about different variables to provide insight on potential variables for change. Variables across models were broken into three groups; Strong/Common, Strong/Uncommon, and Weak/Common. These groups were chosen due to their relevance in potential cost savings or product quality improvement by optimizing their values with potential actions for each group. The Strong/Common variables in Oxy Filler, Hyd Pressure 1 - 3, Bowl Setpoint, Filler level, and Mnf Flow that have the strongest abilities to control PH outcome and are the most likely to provide reliable and significant changes to PH. Strong/Uncommon variables are potentially as powerful as the Strong/Common variables, but less reliable. Weak/Common variables are reliable, but not as powerful in impacting PH. Optimizing their values as a group may show significant results, but should be considered mainly as a cost savings approach in replacement of other variables. For instance, if Mnf Flow is hard to control or costly to implement, reducing cost here to reinvest in another more easily controllable variable may provide cost savings with Im equitable product quality. For more details, please reference the Variable Importance section. This insight should help BMC continue to make beverages that satisfy customers and cements its market position. </a:t>
            </a:r>
          </a:p>
        </p:txBody>
      </p:sp>
      <p:sp>
        <p:nvSpPr>
          <p:cNvPr id="9" name="TextBox 9"/>
          <p:cNvSpPr txBox="1"/>
          <p:nvPr/>
        </p:nvSpPr>
        <p:spPr>
          <a:xfrm>
            <a:off x="914705" y="8329117"/>
            <a:ext cx="1614211" cy="267605"/>
          </a:xfrm>
          <a:prstGeom prst="rect">
            <a:avLst/>
          </a:prstGeom>
        </p:spPr>
        <p:txBody>
          <a:bodyPr lIns="0" tIns="0" rIns="0" bIns="0" rtlCol="0" anchor="t">
            <a:spAutoFit/>
          </a:bodyPr>
          <a:lstStyle/>
          <a:p>
            <a:pPr algn="l">
              <a:lnSpc>
                <a:spcPts val="2234"/>
              </a:lnSpc>
            </a:pPr>
            <a:r>
              <a:rPr lang="en-US" sz="1596" spc="-14">
                <a:solidFill>
                  <a:srgbClr val="000000"/>
                </a:solidFill>
                <a:latin typeface="IBM Plex Sans"/>
              </a:rPr>
              <a:t>INTRODUCTION </a:t>
            </a:r>
          </a:p>
        </p:txBody>
      </p:sp>
      <p:sp>
        <p:nvSpPr>
          <p:cNvPr id="10" name="TextBox 10"/>
          <p:cNvSpPr txBox="1"/>
          <p:nvPr/>
        </p:nvSpPr>
        <p:spPr>
          <a:xfrm>
            <a:off x="914705" y="3129353"/>
            <a:ext cx="2301564" cy="864251"/>
          </a:xfrm>
          <a:prstGeom prst="rect">
            <a:avLst/>
          </a:prstGeom>
        </p:spPr>
        <p:txBody>
          <a:bodyPr lIns="0" tIns="0" rIns="0" bIns="0" rtlCol="0" anchor="t">
            <a:spAutoFit/>
          </a:bodyPr>
          <a:lstStyle/>
          <a:p>
            <a:pPr algn="l">
              <a:lnSpc>
                <a:spcPts val="3648"/>
              </a:lnSpc>
            </a:pPr>
            <a:r>
              <a:rPr lang="en-US" sz="1596" spc="-17">
                <a:solidFill>
                  <a:srgbClr val="000000"/>
                </a:solidFill>
                <a:latin typeface="IBM Plex Sans"/>
              </a:rPr>
              <a:t> </a:t>
            </a:r>
          </a:p>
          <a:p>
            <a:pPr algn="l">
              <a:lnSpc>
                <a:spcPts val="3648"/>
              </a:lnSpc>
            </a:pPr>
            <a:r>
              <a:rPr lang="en-US" sz="1596" spc="-17">
                <a:solidFill>
                  <a:srgbClr val="000000"/>
                </a:solidFill>
                <a:latin typeface="IBM Plex Sans"/>
              </a:rPr>
              <a:t>EXECUTIVE SUMMARY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705" y="904646"/>
            <a:ext cx="5833072" cy="729605"/>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The dataset provided to us by the client contains 2,571 observations and 33 variables. pH is a critical measure of acidity/alkalinity and serves as a key performance indicator (KPI) for the company. Accurate prediction of pH values is essential to maintain the desired range of acidity/alkalinity. </a:t>
            </a:r>
          </a:p>
        </p:txBody>
      </p:sp>
      <p:sp>
        <p:nvSpPr>
          <p:cNvPr id="3" name="TextBox 3"/>
          <p:cNvSpPr txBox="1"/>
          <p:nvPr/>
        </p:nvSpPr>
        <p:spPr>
          <a:xfrm>
            <a:off x="914705" y="1828190"/>
            <a:ext cx="5791857" cy="545201"/>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We assigned the data to three analysts. One performed the exploratory data analysis and the others followed a similar protocol to fit models and evaluate the results. This final deliverable consists of an evaluation of several models and predictions for pH. </a:t>
            </a:r>
          </a:p>
        </p:txBody>
      </p:sp>
      <p:sp>
        <p:nvSpPr>
          <p:cNvPr id="4" name="TextBox 4"/>
          <p:cNvSpPr txBox="1"/>
          <p:nvPr/>
        </p:nvSpPr>
        <p:spPr>
          <a:xfrm>
            <a:off x="914705" y="2567330"/>
            <a:ext cx="3362744" cy="174869"/>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The general protocol for predicting pH was as follows: </a:t>
            </a:r>
          </a:p>
        </p:txBody>
      </p:sp>
      <p:sp>
        <p:nvSpPr>
          <p:cNvPr id="5" name="TextBox 5"/>
          <p:cNvSpPr txBox="1"/>
          <p:nvPr/>
        </p:nvSpPr>
        <p:spPr>
          <a:xfrm>
            <a:off x="1143305" y="2751734"/>
            <a:ext cx="5656697" cy="174869"/>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1. Explore the data to understand the variables and their relationship to the target variable </a:t>
            </a:r>
          </a:p>
        </p:txBody>
      </p:sp>
      <p:sp>
        <p:nvSpPr>
          <p:cNvPr id="6" name="TextBox 6"/>
          <p:cNvSpPr txBox="1"/>
          <p:nvPr/>
        </p:nvSpPr>
        <p:spPr>
          <a:xfrm>
            <a:off x="1371857" y="2936138"/>
            <a:ext cx="5497554" cy="361178"/>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(pH) and each other. In this step, we consider issues such as missing values, skewness, collinearity, and multicollinearity. </a:t>
            </a:r>
          </a:p>
        </p:txBody>
      </p:sp>
      <p:sp>
        <p:nvSpPr>
          <p:cNvPr id="7" name="TextBox 7"/>
          <p:cNvSpPr txBox="1"/>
          <p:nvPr/>
        </p:nvSpPr>
        <p:spPr>
          <a:xfrm>
            <a:off x="1143305" y="3306851"/>
            <a:ext cx="5697122" cy="729605"/>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2. Preprocess the data to ensure that the assumptions for models are observed. As part of preprocessing, we split the data 70/30 into training and testing sets, so that we have out- of-sample data to assess model performance. Transformations were performed as needed. </a:t>
            </a:r>
          </a:p>
        </p:txBody>
      </p:sp>
      <p:sp>
        <p:nvSpPr>
          <p:cNvPr id="8" name="TextBox 8"/>
          <p:cNvSpPr txBox="1"/>
          <p:nvPr/>
        </p:nvSpPr>
        <p:spPr>
          <a:xfrm>
            <a:off x="1143305" y="4045991"/>
            <a:ext cx="5530653" cy="174869"/>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3. Models were tuned across a grid of options and a final tuning chosen to be compared </a:t>
            </a:r>
          </a:p>
        </p:txBody>
      </p:sp>
      <p:sp>
        <p:nvSpPr>
          <p:cNvPr id="9" name="TextBox 9"/>
          <p:cNvSpPr txBox="1"/>
          <p:nvPr/>
        </p:nvSpPr>
        <p:spPr>
          <a:xfrm>
            <a:off x="1371857" y="4230395"/>
            <a:ext cx="1374381" cy="174869"/>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against other models. </a:t>
            </a:r>
          </a:p>
        </p:txBody>
      </p:sp>
      <p:sp>
        <p:nvSpPr>
          <p:cNvPr id="10" name="TextBox 10"/>
          <p:cNvSpPr txBox="1"/>
          <p:nvPr/>
        </p:nvSpPr>
        <p:spPr>
          <a:xfrm>
            <a:off x="1143305" y="4414799"/>
            <a:ext cx="5549579" cy="174869"/>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4. Models were tested against a test set and a final model selected by comparing MAPE </a:t>
            </a:r>
          </a:p>
        </p:txBody>
      </p:sp>
      <p:sp>
        <p:nvSpPr>
          <p:cNvPr id="11" name="TextBox 11"/>
          <p:cNvSpPr txBox="1"/>
          <p:nvPr/>
        </p:nvSpPr>
        <p:spPr>
          <a:xfrm>
            <a:off x="1371857" y="4595917"/>
            <a:ext cx="928992" cy="178156"/>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and R2 values. </a:t>
            </a:r>
          </a:p>
        </p:txBody>
      </p:sp>
      <p:sp>
        <p:nvSpPr>
          <p:cNvPr id="12" name="TextBox 12"/>
          <p:cNvSpPr txBox="1"/>
          <p:nvPr/>
        </p:nvSpPr>
        <p:spPr>
          <a:xfrm>
            <a:off x="1143305" y="4785131"/>
            <a:ext cx="5120688" cy="174869"/>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5. Predictions were generated using several models for comparison, but only one </a:t>
            </a:r>
          </a:p>
        </p:txBody>
      </p:sp>
      <p:sp>
        <p:nvSpPr>
          <p:cNvPr id="13" name="TextBox 13"/>
          <p:cNvSpPr txBox="1"/>
          <p:nvPr/>
        </p:nvSpPr>
        <p:spPr>
          <a:xfrm>
            <a:off x="1371857" y="4969535"/>
            <a:ext cx="1561833" cy="174869"/>
          </a:xfrm>
          <a:prstGeom prst="rect">
            <a:avLst/>
          </a:prstGeom>
        </p:spPr>
        <p:txBody>
          <a:bodyPr lIns="0" tIns="0" rIns="0" bIns="0" rtlCol="0" anchor="t">
            <a:spAutoFit/>
          </a:bodyPr>
          <a:lstStyle/>
          <a:p>
            <a:pPr algn="l">
              <a:lnSpc>
                <a:spcPts val="1453"/>
              </a:lnSpc>
            </a:pPr>
            <a:r>
              <a:rPr lang="en-US" sz="1103" spc="-12">
                <a:solidFill>
                  <a:srgbClr val="000000"/>
                </a:solidFill>
                <a:latin typeface="IBM Plex Sans"/>
              </a:rPr>
              <a:t>submitted for evaluation.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3072384"/>
            <a:ext cx="5943600" cy="2526535"/>
          </a:xfrm>
          <a:custGeom>
            <a:avLst/>
            <a:gdLst/>
            <a:ahLst/>
            <a:cxnLst/>
            <a:rect l="l" t="t" r="r" b="b"/>
            <a:pathLst>
              <a:path w="5943600" h="2526535">
                <a:moveTo>
                  <a:pt x="0" y="0"/>
                </a:moveTo>
                <a:lnTo>
                  <a:pt x="5943600" y="0"/>
                </a:lnTo>
                <a:lnTo>
                  <a:pt x="5943600" y="2526535"/>
                </a:lnTo>
                <a:lnTo>
                  <a:pt x="0" y="2526535"/>
                </a:lnTo>
                <a:lnTo>
                  <a:pt x="0" y="0"/>
                </a:lnTo>
                <a:close/>
              </a:path>
            </a:pathLst>
          </a:custGeom>
          <a:blipFill>
            <a:blip r:embed="rId2"/>
            <a:stretch>
              <a:fillRect t="-30"/>
            </a:stretch>
          </a:blipFill>
        </p:spPr>
        <p:txBody>
          <a:bodyPr/>
          <a:lstStyle/>
          <a:p>
            <a:endParaRPr lang="en-US"/>
          </a:p>
        </p:txBody>
      </p:sp>
      <p:sp>
        <p:nvSpPr>
          <p:cNvPr id="3" name="TextBox 3"/>
          <p:cNvSpPr txBox="1"/>
          <p:nvPr/>
        </p:nvSpPr>
        <p:spPr>
          <a:xfrm>
            <a:off x="914705" y="886406"/>
            <a:ext cx="3839499" cy="504425"/>
          </a:xfrm>
          <a:prstGeom prst="rect">
            <a:avLst/>
          </a:prstGeom>
        </p:spPr>
        <p:txBody>
          <a:bodyPr lIns="0" tIns="0" rIns="0" bIns="0" rtlCol="0" anchor="t">
            <a:spAutoFit/>
          </a:bodyPr>
          <a:lstStyle/>
          <a:p>
            <a:pPr algn="l">
              <a:lnSpc>
                <a:spcPts val="2234"/>
              </a:lnSpc>
            </a:pPr>
            <a:r>
              <a:rPr lang="en-US" sz="1596" spc="-14">
                <a:solidFill>
                  <a:srgbClr val="000000"/>
                </a:solidFill>
                <a:latin typeface="IBM Plex Sans"/>
              </a:rPr>
              <a:t>EXPLORATORY DATA ANALYSIS (EDA) </a:t>
            </a:r>
          </a:p>
          <a:p>
            <a:pPr algn="l">
              <a:lnSpc>
                <a:spcPts val="2759"/>
              </a:lnSpc>
            </a:pPr>
            <a:r>
              <a:rPr lang="en-US" sz="1103" spc="-12">
                <a:solidFill>
                  <a:srgbClr val="000000"/>
                </a:solidFill>
                <a:latin typeface="IBM Plex Sans"/>
              </a:rPr>
              <a:t>We summarize EDA, along with support visuals, below. </a:t>
            </a:r>
          </a:p>
        </p:txBody>
      </p:sp>
      <p:sp>
        <p:nvSpPr>
          <p:cNvPr id="4" name="TextBox 4"/>
          <p:cNvSpPr txBox="1"/>
          <p:nvPr/>
        </p:nvSpPr>
        <p:spPr>
          <a:xfrm>
            <a:off x="1143305" y="1460525"/>
            <a:ext cx="154800"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1. </a:t>
            </a:r>
          </a:p>
        </p:txBody>
      </p:sp>
      <p:sp>
        <p:nvSpPr>
          <p:cNvPr id="5" name="TextBox 5"/>
          <p:cNvSpPr txBox="1"/>
          <p:nvPr/>
        </p:nvSpPr>
        <p:spPr>
          <a:xfrm>
            <a:off x="1371857" y="1460525"/>
            <a:ext cx="5513260" cy="1222238"/>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Identified and handled missing values in the dataset using </a:t>
            </a:r>
            <a:r>
              <a:rPr lang="en-US" sz="1103" spc="-12">
                <a:solidFill>
                  <a:srgbClr val="333333"/>
                </a:solidFill>
                <a:latin typeface="IBM Plex Sans"/>
              </a:rPr>
              <a:t>Multiple Imputation by </a:t>
            </a:r>
          </a:p>
          <a:p>
            <a:pPr algn="l">
              <a:lnSpc>
                <a:spcPts val="551"/>
              </a:lnSpc>
            </a:pPr>
            <a:r>
              <a:rPr lang="en-US" sz="1103" spc="-12">
                <a:solidFill>
                  <a:srgbClr val="333333"/>
                </a:solidFill>
                <a:latin typeface="IBM Plex Sans"/>
              </a:rPr>
              <a:t>Chained Equations (MICE), a standard yet robust approach for handling missing values. </a:t>
            </a:r>
          </a:p>
          <a:p>
            <a:pPr algn="l">
              <a:lnSpc>
                <a:spcPts val="2351"/>
              </a:lnSpc>
            </a:pPr>
            <a:r>
              <a:rPr lang="en-US" sz="1103" spc="-12">
                <a:solidFill>
                  <a:srgbClr val="333333"/>
                </a:solidFill>
                <a:latin typeface="IBM Plex Sans"/>
              </a:rPr>
              <a:t>MICE used Predictive Mean Matching for numeric values and Logistic Regression to </a:t>
            </a:r>
          </a:p>
          <a:p>
            <a:pPr algn="l">
              <a:lnSpc>
                <a:spcPts val="551"/>
              </a:lnSpc>
            </a:pPr>
            <a:r>
              <a:rPr lang="en-US" sz="1103" spc="-12">
                <a:solidFill>
                  <a:srgbClr val="333333"/>
                </a:solidFill>
                <a:latin typeface="IBM Plex Sans"/>
              </a:rPr>
              <a:t>impute categorical variables. MICE attempts to use complete observations to guide the </a:t>
            </a:r>
          </a:p>
          <a:p>
            <a:pPr algn="l">
              <a:lnSpc>
                <a:spcPts val="2375"/>
              </a:lnSpc>
            </a:pPr>
            <a:r>
              <a:rPr lang="en-US" sz="1103" spc="-12">
                <a:solidFill>
                  <a:srgbClr val="333333"/>
                </a:solidFill>
                <a:latin typeface="IBM Plex Sans"/>
              </a:rPr>
              <a:t>selection of new values. Its ability to handle categorical variables led it to be chosen over </a:t>
            </a:r>
          </a:p>
          <a:p>
            <a:pPr algn="l">
              <a:lnSpc>
                <a:spcPts val="551"/>
              </a:lnSpc>
            </a:pPr>
            <a:r>
              <a:rPr lang="en-US" sz="1103" spc="-12">
                <a:solidFill>
                  <a:srgbClr val="333333"/>
                </a:solidFill>
                <a:latin typeface="IBM Plex Sans"/>
              </a:rPr>
              <a:t>KNN Imputation.</a:t>
            </a:r>
            <a:r>
              <a:rPr lang="en-US" sz="1103" spc="-12">
                <a:solidFill>
                  <a:srgbClr val="000000"/>
                </a:solidFill>
                <a:latin typeface="IBM Plex Sans"/>
              </a:rPr>
              <a:t> </a:t>
            </a:r>
          </a:p>
        </p:txBody>
      </p:sp>
      <p:sp>
        <p:nvSpPr>
          <p:cNvPr id="6" name="TextBox 6"/>
          <p:cNvSpPr txBox="1"/>
          <p:nvPr/>
        </p:nvSpPr>
        <p:spPr>
          <a:xfrm>
            <a:off x="1143305" y="2752877"/>
            <a:ext cx="4879524"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2. Explored the target variable (pH) using summary statistics and histograms.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653540"/>
            <a:ext cx="5943600" cy="5943476"/>
          </a:xfrm>
          <a:custGeom>
            <a:avLst/>
            <a:gdLst/>
            <a:ahLst/>
            <a:cxnLst/>
            <a:rect l="l" t="t" r="r" b="b"/>
            <a:pathLst>
              <a:path w="5943600" h="5943476">
                <a:moveTo>
                  <a:pt x="0" y="0"/>
                </a:moveTo>
                <a:lnTo>
                  <a:pt x="5943600" y="0"/>
                </a:lnTo>
                <a:lnTo>
                  <a:pt x="5943600" y="5943476"/>
                </a:lnTo>
                <a:lnTo>
                  <a:pt x="0" y="5943476"/>
                </a:lnTo>
                <a:lnTo>
                  <a:pt x="0" y="0"/>
                </a:lnTo>
                <a:close/>
              </a:path>
            </a:pathLst>
          </a:custGeom>
          <a:blipFill>
            <a:blip r:embed="rId2"/>
            <a:stretch>
              <a:fillRect t="-2"/>
            </a:stretch>
          </a:blipFill>
        </p:spPr>
        <p:txBody>
          <a:bodyPr/>
          <a:lstStyle/>
          <a:p>
            <a:endParaRPr lang="en-US"/>
          </a:p>
        </p:txBody>
      </p:sp>
      <p:sp>
        <p:nvSpPr>
          <p:cNvPr id="3" name="TextBox 3"/>
          <p:cNvSpPr txBox="1"/>
          <p:nvPr/>
        </p:nvSpPr>
        <p:spPr>
          <a:xfrm>
            <a:off x="1143305" y="1089050"/>
            <a:ext cx="5299453" cy="174869"/>
          </a:xfrm>
          <a:prstGeom prst="rect">
            <a:avLst/>
          </a:prstGeom>
        </p:spPr>
        <p:txBody>
          <a:bodyPr lIns="0" tIns="0" rIns="0" bIns="0" rtlCol="0" anchor="t">
            <a:spAutoFit/>
          </a:bodyPr>
          <a:lstStyle/>
          <a:p>
            <a:pPr algn="l">
              <a:lnSpc>
                <a:spcPts val="1459"/>
              </a:lnSpc>
            </a:pPr>
            <a:r>
              <a:rPr lang="en-US" sz="1103" spc="-12">
                <a:solidFill>
                  <a:srgbClr val="000000"/>
                </a:solidFill>
                <a:latin typeface="IBM Plex Sans"/>
              </a:rPr>
              <a:t>3. Explored the distribution of predictors. This included the only categorical predictor </a:t>
            </a:r>
          </a:p>
        </p:txBody>
      </p:sp>
      <p:sp>
        <p:nvSpPr>
          <p:cNvPr id="4" name="TextBox 4"/>
          <p:cNvSpPr txBox="1"/>
          <p:nvPr/>
        </p:nvSpPr>
        <p:spPr>
          <a:xfrm>
            <a:off x="1371857" y="1273454"/>
            <a:ext cx="5119907" cy="360797"/>
          </a:xfrm>
          <a:prstGeom prst="rect">
            <a:avLst/>
          </a:prstGeom>
        </p:spPr>
        <p:txBody>
          <a:bodyPr lIns="0" tIns="0" rIns="0" bIns="0" rtlCol="0" anchor="t">
            <a:spAutoFit/>
          </a:bodyPr>
          <a:lstStyle/>
          <a:p>
            <a:pPr algn="l">
              <a:lnSpc>
                <a:spcPts val="1459"/>
              </a:lnSpc>
            </a:pPr>
            <a:r>
              <a:rPr lang="en-US" sz="1103" spc="-12">
                <a:solidFill>
                  <a:srgbClr val="000000"/>
                </a:solidFill>
                <a:latin typeface="IBM Plex Sans"/>
              </a:rPr>
              <a:t>variable, Brand Code. Many variables had skewed distributions that would later be transformed.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653540"/>
            <a:ext cx="5943600" cy="5943476"/>
          </a:xfrm>
          <a:custGeom>
            <a:avLst/>
            <a:gdLst/>
            <a:ahLst/>
            <a:cxnLst/>
            <a:rect l="l" t="t" r="r" b="b"/>
            <a:pathLst>
              <a:path w="5943600" h="5943476">
                <a:moveTo>
                  <a:pt x="0" y="0"/>
                </a:moveTo>
                <a:lnTo>
                  <a:pt x="5943600" y="0"/>
                </a:lnTo>
                <a:lnTo>
                  <a:pt x="5943600" y="5943476"/>
                </a:lnTo>
                <a:lnTo>
                  <a:pt x="0" y="5943476"/>
                </a:lnTo>
                <a:lnTo>
                  <a:pt x="0" y="0"/>
                </a:lnTo>
                <a:close/>
              </a:path>
            </a:pathLst>
          </a:custGeom>
          <a:blipFill>
            <a:blip r:embed="rId2"/>
            <a:stretch>
              <a:fillRect t="-2"/>
            </a:stretch>
          </a:blipFill>
        </p:spPr>
        <p:txBody>
          <a:bodyPr/>
          <a:lstStyle/>
          <a:p>
            <a:endParaRPr lang="en-US"/>
          </a:p>
        </p:txBody>
      </p:sp>
      <p:sp>
        <p:nvSpPr>
          <p:cNvPr id="3" name="TextBox 3"/>
          <p:cNvSpPr txBox="1"/>
          <p:nvPr/>
        </p:nvSpPr>
        <p:spPr>
          <a:xfrm>
            <a:off x="1143305" y="1089050"/>
            <a:ext cx="5694702" cy="174869"/>
          </a:xfrm>
          <a:prstGeom prst="rect">
            <a:avLst/>
          </a:prstGeom>
        </p:spPr>
        <p:txBody>
          <a:bodyPr lIns="0" tIns="0" rIns="0" bIns="0" rtlCol="0" anchor="t">
            <a:spAutoFit/>
          </a:bodyPr>
          <a:lstStyle/>
          <a:p>
            <a:pPr algn="l">
              <a:lnSpc>
                <a:spcPts val="1459"/>
              </a:lnSpc>
            </a:pPr>
            <a:r>
              <a:rPr lang="en-US" sz="1103" spc="-12">
                <a:solidFill>
                  <a:srgbClr val="000000"/>
                </a:solidFill>
                <a:latin typeface="IBM Plex Sans"/>
              </a:rPr>
              <a:t>4. Analyzed the relationships between the target variable (pH) and other numeric variables </a:t>
            </a:r>
          </a:p>
        </p:txBody>
      </p:sp>
      <p:sp>
        <p:nvSpPr>
          <p:cNvPr id="4" name="TextBox 4"/>
          <p:cNvSpPr txBox="1"/>
          <p:nvPr/>
        </p:nvSpPr>
        <p:spPr>
          <a:xfrm>
            <a:off x="1371857" y="1273454"/>
            <a:ext cx="5118011" cy="360797"/>
          </a:xfrm>
          <a:prstGeom prst="rect">
            <a:avLst/>
          </a:prstGeom>
        </p:spPr>
        <p:txBody>
          <a:bodyPr lIns="0" tIns="0" rIns="0" bIns="0" rtlCol="0" anchor="t">
            <a:spAutoFit/>
          </a:bodyPr>
          <a:lstStyle/>
          <a:p>
            <a:pPr algn="l">
              <a:lnSpc>
                <a:spcPts val="1459"/>
              </a:lnSpc>
            </a:pPr>
            <a:r>
              <a:rPr lang="en-US" sz="1103" spc="-12">
                <a:solidFill>
                  <a:srgbClr val="000000"/>
                </a:solidFill>
                <a:latin typeface="IBM Plex Sans"/>
              </a:rPr>
              <a:t>using correlation matrices. We looked for strong correlations or patterns that might indicate predictive power.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 y="1469136"/>
            <a:ext cx="5943600" cy="6260592"/>
          </a:xfrm>
          <a:custGeom>
            <a:avLst/>
            <a:gdLst/>
            <a:ahLst/>
            <a:cxnLst/>
            <a:rect l="l" t="t" r="r" b="b"/>
            <a:pathLst>
              <a:path w="5943600" h="6260592">
                <a:moveTo>
                  <a:pt x="0" y="0"/>
                </a:moveTo>
                <a:lnTo>
                  <a:pt x="5943600" y="0"/>
                </a:lnTo>
                <a:lnTo>
                  <a:pt x="5943600" y="6260592"/>
                </a:lnTo>
                <a:lnTo>
                  <a:pt x="0" y="6260592"/>
                </a:lnTo>
                <a:lnTo>
                  <a:pt x="0" y="0"/>
                </a:lnTo>
                <a:close/>
              </a:path>
            </a:pathLst>
          </a:custGeom>
          <a:blipFill>
            <a:blip r:embed="rId2"/>
            <a:stretch>
              <a:fillRect t="-8"/>
            </a:stretch>
          </a:blipFill>
        </p:spPr>
        <p:txBody>
          <a:bodyPr/>
          <a:lstStyle/>
          <a:p>
            <a:endParaRPr lang="en-US"/>
          </a:p>
        </p:txBody>
      </p:sp>
      <p:sp>
        <p:nvSpPr>
          <p:cNvPr id="3" name="TextBox 3"/>
          <p:cNvSpPr txBox="1"/>
          <p:nvPr/>
        </p:nvSpPr>
        <p:spPr>
          <a:xfrm>
            <a:off x="1143305" y="1089050"/>
            <a:ext cx="5383435" cy="174869"/>
          </a:xfrm>
          <a:prstGeom prst="rect">
            <a:avLst/>
          </a:prstGeom>
        </p:spPr>
        <p:txBody>
          <a:bodyPr lIns="0" tIns="0" rIns="0" bIns="0" rtlCol="0" anchor="t">
            <a:spAutoFit/>
          </a:bodyPr>
          <a:lstStyle/>
          <a:p>
            <a:pPr algn="l">
              <a:lnSpc>
                <a:spcPts val="1451"/>
              </a:lnSpc>
            </a:pPr>
            <a:r>
              <a:rPr lang="en-US" sz="1103" spc="-12">
                <a:solidFill>
                  <a:srgbClr val="000000"/>
                </a:solidFill>
                <a:latin typeface="IBM Plex Sans"/>
              </a:rPr>
              <a:t>5. Examine correlation between predictor variables. Where high correlation exists, we </a:t>
            </a:r>
          </a:p>
        </p:txBody>
      </p:sp>
      <p:sp>
        <p:nvSpPr>
          <p:cNvPr id="4" name="TextBox 4"/>
          <p:cNvSpPr txBox="1"/>
          <p:nvPr/>
        </p:nvSpPr>
        <p:spPr>
          <a:xfrm>
            <a:off x="1371857" y="1273454"/>
            <a:ext cx="3511286" cy="174869"/>
          </a:xfrm>
          <a:prstGeom prst="rect">
            <a:avLst/>
          </a:prstGeom>
        </p:spPr>
        <p:txBody>
          <a:bodyPr lIns="0" tIns="0" rIns="0" bIns="0" rtlCol="0" anchor="t">
            <a:spAutoFit/>
          </a:bodyPr>
          <a:lstStyle/>
          <a:p>
            <a:pPr algn="l">
              <a:lnSpc>
                <a:spcPts val="1451"/>
              </a:lnSpc>
            </a:pPr>
            <a:r>
              <a:rPr lang="en-US" sz="1103" spc="-12">
                <a:solidFill>
                  <a:srgbClr val="000000"/>
                </a:solidFill>
                <a:latin typeface="IBM Plex Sans"/>
              </a:rPr>
              <a:t>consider removal of variables that may have collinearity.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705" y="886425"/>
            <a:ext cx="1758305" cy="238849"/>
          </a:xfrm>
          <a:prstGeom prst="rect">
            <a:avLst/>
          </a:prstGeom>
        </p:spPr>
        <p:txBody>
          <a:bodyPr lIns="0" tIns="0" rIns="0" bIns="0" rtlCol="0" anchor="t">
            <a:spAutoFit/>
          </a:bodyPr>
          <a:lstStyle/>
          <a:p>
            <a:pPr algn="l">
              <a:lnSpc>
                <a:spcPts val="1965"/>
              </a:lnSpc>
            </a:pPr>
            <a:r>
              <a:rPr lang="en-US" sz="1403" spc="-15">
                <a:solidFill>
                  <a:srgbClr val="434343"/>
                </a:solidFill>
                <a:latin typeface="IBM Plex Sans"/>
              </a:rPr>
              <a:t>Primary Observations </a:t>
            </a:r>
          </a:p>
        </p:txBody>
      </p:sp>
      <p:sp>
        <p:nvSpPr>
          <p:cNvPr id="3" name="TextBox 3"/>
          <p:cNvSpPr txBox="1"/>
          <p:nvPr/>
        </p:nvSpPr>
        <p:spPr>
          <a:xfrm>
            <a:off x="1143305" y="1345082"/>
            <a:ext cx="5275059" cy="174869"/>
          </a:xfrm>
          <a:prstGeom prst="rect">
            <a:avLst/>
          </a:prstGeom>
        </p:spPr>
        <p:txBody>
          <a:bodyPr lIns="0" tIns="0" rIns="0" bIns="0" rtlCol="0" anchor="t">
            <a:spAutoFit/>
          </a:bodyPr>
          <a:lstStyle/>
          <a:p>
            <a:pPr algn="l">
              <a:lnSpc>
                <a:spcPts val="1457"/>
              </a:lnSpc>
            </a:pPr>
            <a:r>
              <a:rPr lang="en-US" sz="1103" spc="-12">
                <a:solidFill>
                  <a:srgbClr val="000000"/>
                </a:solidFill>
                <a:latin typeface="IBM Plex Sans"/>
              </a:rPr>
              <a:t>1. Target variable: the summary function for pH suggests a distribution of pH values </a:t>
            </a:r>
          </a:p>
        </p:txBody>
      </p:sp>
      <p:sp>
        <p:nvSpPr>
          <p:cNvPr id="4" name="TextBox 4"/>
          <p:cNvSpPr txBox="1"/>
          <p:nvPr/>
        </p:nvSpPr>
        <p:spPr>
          <a:xfrm>
            <a:off x="1371857" y="1529486"/>
            <a:ext cx="5434708" cy="729605"/>
          </a:xfrm>
          <a:prstGeom prst="rect">
            <a:avLst/>
          </a:prstGeom>
        </p:spPr>
        <p:txBody>
          <a:bodyPr lIns="0" tIns="0" rIns="0" bIns="0" rtlCol="0" anchor="t">
            <a:spAutoFit/>
          </a:bodyPr>
          <a:lstStyle/>
          <a:p>
            <a:pPr algn="l">
              <a:lnSpc>
                <a:spcPts val="1457"/>
              </a:lnSpc>
            </a:pPr>
            <a:r>
              <a:rPr lang="en-US" sz="1103" spc="-12">
                <a:solidFill>
                  <a:srgbClr val="000000"/>
                </a:solidFill>
                <a:latin typeface="IBM Plex Sans"/>
              </a:rPr>
              <a:t>centered around 8.5 (given mean and median are nearly equal) with some variation on both ends, but no extreme outliers. The histogram of the variable suggests the distribution of pH is nearly normal, with a slight left skew, most values towards the right, the more alkaline end. </a:t>
            </a:r>
          </a:p>
        </p:txBody>
      </p:sp>
      <p:sp>
        <p:nvSpPr>
          <p:cNvPr id="5" name="TextBox 5"/>
          <p:cNvSpPr txBox="1"/>
          <p:nvPr/>
        </p:nvSpPr>
        <p:spPr>
          <a:xfrm>
            <a:off x="1143305" y="2329205"/>
            <a:ext cx="5462511"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2. Categorical variable: It was clear from the analysis of the categorical variable, Brand </a:t>
            </a:r>
          </a:p>
        </p:txBody>
      </p:sp>
      <p:sp>
        <p:nvSpPr>
          <p:cNvPr id="6" name="TextBox 6"/>
          <p:cNvSpPr txBox="1"/>
          <p:nvPr/>
        </p:nvSpPr>
        <p:spPr>
          <a:xfrm>
            <a:off x="1371857" y="2723159"/>
            <a:ext cx="5520557" cy="644261"/>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Code, that most products fall in Brand Code, B (+1200), followed by D (+600). This could </a:t>
            </a:r>
          </a:p>
          <a:p>
            <a:pPr algn="l">
              <a:lnSpc>
                <a:spcPts val="2351"/>
              </a:lnSpc>
            </a:pPr>
            <a:r>
              <a:rPr lang="en-US" sz="1103" spc="-12">
                <a:solidFill>
                  <a:srgbClr val="000000"/>
                </a:solidFill>
                <a:latin typeface="IBM Plex Sans"/>
              </a:rPr>
              <a:t>suggest there is a potential correlation between Brand B and PH. Moreover, given the </a:t>
            </a:r>
          </a:p>
          <a:p>
            <a:pPr algn="l">
              <a:lnSpc>
                <a:spcPts val="581"/>
              </a:lnSpc>
            </a:pPr>
            <a:r>
              <a:rPr lang="en-US" sz="1103" spc="-12">
                <a:solidFill>
                  <a:srgbClr val="000000"/>
                </a:solidFill>
                <a:latin typeface="IBM Plex Sans"/>
              </a:rPr>
              <a:t>predominance of one category over the others, we’d need to ensure categories are </a:t>
            </a:r>
          </a:p>
          <a:p>
            <a:pPr algn="l">
              <a:lnSpc>
                <a:spcPts val="2321"/>
              </a:lnSpc>
            </a:pPr>
            <a:r>
              <a:rPr lang="en-US" sz="1103" spc="-12">
                <a:solidFill>
                  <a:srgbClr val="000000"/>
                </a:solidFill>
                <a:latin typeface="IBM Plex Sans"/>
              </a:rPr>
              <a:t>represented proportionally during cross-validation. </a:t>
            </a:r>
          </a:p>
        </p:txBody>
      </p:sp>
      <p:sp>
        <p:nvSpPr>
          <p:cNvPr id="7" name="TextBox 7"/>
          <p:cNvSpPr txBox="1"/>
          <p:nvPr/>
        </p:nvSpPr>
        <p:spPr>
          <a:xfrm>
            <a:off x="1143305" y="3437534"/>
            <a:ext cx="5081845" cy="298694"/>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3. Numeric variable: the analysis of the numerical variables shows that there is a </a:t>
            </a:r>
          </a:p>
        </p:txBody>
      </p:sp>
      <p:sp>
        <p:nvSpPr>
          <p:cNvPr id="8" name="TextBox 8"/>
          <p:cNvSpPr txBox="1"/>
          <p:nvPr/>
        </p:nvSpPr>
        <p:spPr>
          <a:xfrm>
            <a:off x="1371857" y="3833012"/>
            <a:ext cx="5296776" cy="642356"/>
          </a:xfrm>
          <a:prstGeom prst="rect">
            <a:avLst/>
          </a:prstGeom>
        </p:spPr>
        <p:txBody>
          <a:bodyPr lIns="0" tIns="0" rIns="0" bIns="0" rtlCol="0" anchor="t">
            <a:spAutoFit/>
          </a:bodyPr>
          <a:lstStyle/>
          <a:p>
            <a:pPr algn="just">
              <a:lnSpc>
                <a:spcPts val="551"/>
              </a:lnSpc>
            </a:pPr>
            <a:r>
              <a:rPr lang="en-US" sz="1103" spc="-12">
                <a:solidFill>
                  <a:srgbClr val="000000"/>
                </a:solidFill>
                <a:latin typeface="IBM Plex Sans"/>
              </a:rPr>
              <a:t>correlation between the variables and pH. We set a threshold of 0.9 and remove data </a:t>
            </a:r>
          </a:p>
          <a:p>
            <a:pPr algn="just">
              <a:lnSpc>
                <a:spcPts val="2351"/>
              </a:lnSpc>
            </a:pPr>
            <a:r>
              <a:rPr lang="en-US" sz="1103" spc="-12">
                <a:solidFill>
                  <a:srgbClr val="000000"/>
                </a:solidFill>
                <a:latin typeface="IBM Plex Sans"/>
              </a:rPr>
              <a:t>with pairwise correlations above that threshold to ensure a more robust model. Our </a:t>
            </a:r>
          </a:p>
          <a:p>
            <a:pPr algn="just">
              <a:lnSpc>
                <a:spcPts val="551"/>
              </a:lnSpc>
            </a:pPr>
            <a:r>
              <a:rPr lang="en-US" sz="1103" spc="-12">
                <a:solidFill>
                  <a:srgbClr val="000000"/>
                </a:solidFill>
                <a:latin typeface="IBM Plex Sans"/>
              </a:rPr>
              <a:t>remaining variables are 23 as opposed to 32. Plots of variables with high predictive </a:t>
            </a:r>
          </a:p>
          <a:p>
            <a:pPr algn="just">
              <a:lnSpc>
                <a:spcPts val="2351"/>
              </a:lnSpc>
            </a:pPr>
            <a:r>
              <a:rPr lang="en-US" sz="1103" spc="-12">
                <a:solidFill>
                  <a:srgbClr val="000000"/>
                </a:solidFill>
                <a:latin typeface="IBM Plex Sans"/>
              </a:rPr>
              <a:t>potential are below: </a:t>
            </a:r>
          </a:p>
        </p:txBody>
      </p:sp>
      <p:sp>
        <p:nvSpPr>
          <p:cNvPr id="9" name="TextBox 9"/>
          <p:cNvSpPr txBox="1"/>
          <p:nvPr/>
        </p:nvSpPr>
        <p:spPr>
          <a:xfrm>
            <a:off x="914705" y="4547006"/>
            <a:ext cx="5907529" cy="667502"/>
          </a:xfrm>
          <a:prstGeom prst="rect">
            <a:avLst/>
          </a:prstGeom>
        </p:spPr>
        <p:txBody>
          <a:bodyPr lIns="0" tIns="0" rIns="0" bIns="0" rtlCol="0" anchor="t">
            <a:spAutoFit/>
          </a:bodyPr>
          <a:lstStyle/>
          <a:p>
            <a:pPr algn="l">
              <a:lnSpc>
                <a:spcPts val="2759"/>
              </a:lnSpc>
            </a:pPr>
            <a:r>
              <a:rPr lang="en-US" sz="1103" spc="-12">
                <a:solidFill>
                  <a:srgbClr val="000000"/>
                </a:solidFill>
                <a:latin typeface="IBM Plex Sans"/>
              </a:rPr>
              <a:t>Overall, the EDA performed on the dataset provided valuable insights into the dataset. Issues </a:t>
            </a:r>
          </a:p>
          <a:p>
            <a:pPr algn="l">
              <a:lnSpc>
                <a:spcPts val="551"/>
              </a:lnSpc>
            </a:pPr>
            <a:r>
              <a:rPr lang="en-US" sz="1103" spc="-12">
                <a:solidFill>
                  <a:srgbClr val="000000"/>
                </a:solidFill>
                <a:latin typeface="IBM Plex Sans"/>
              </a:rPr>
              <a:t>such as missing data and multicollinearity are addressed. Further preprocessing will be done in </a:t>
            </a:r>
          </a:p>
          <a:p>
            <a:pPr algn="l">
              <a:lnSpc>
                <a:spcPts val="2351"/>
              </a:lnSpc>
            </a:pPr>
            <a:r>
              <a:rPr lang="en-US" sz="1103" spc="-12">
                <a:solidFill>
                  <a:srgbClr val="000000"/>
                </a:solidFill>
                <a:latin typeface="IBM Plex Sans"/>
              </a:rPr>
              <a:t>the modeling to align with the technique being used.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1857" y="8863279"/>
            <a:ext cx="1826009" cy="10668"/>
          </a:xfrm>
          <a:custGeom>
            <a:avLst/>
            <a:gdLst/>
            <a:ahLst/>
            <a:cxnLst/>
            <a:rect l="l" t="t" r="r" b="b"/>
            <a:pathLst>
              <a:path w="1826009" h="10668">
                <a:moveTo>
                  <a:pt x="0" y="0"/>
                </a:moveTo>
                <a:lnTo>
                  <a:pt x="1826009" y="0"/>
                </a:lnTo>
                <a:lnTo>
                  <a:pt x="1826009" y="10668"/>
                </a:lnTo>
                <a:lnTo>
                  <a:pt x="0" y="106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71857" y="7755379"/>
            <a:ext cx="714756" cy="10668"/>
          </a:xfrm>
          <a:custGeom>
            <a:avLst/>
            <a:gdLst/>
            <a:ahLst/>
            <a:cxnLst/>
            <a:rect l="l" t="t" r="r" b="b"/>
            <a:pathLst>
              <a:path w="714756" h="10668">
                <a:moveTo>
                  <a:pt x="0" y="0"/>
                </a:moveTo>
                <a:lnTo>
                  <a:pt x="714756" y="0"/>
                </a:lnTo>
                <a:lnTo>
                  <a:pt x="714756" y="10668"/>
                </a:lnTo>
                <a:lnTo>
                  <a:pt x="0" y="10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71857" y="7200262"/>
            <a:ext cx="691896" cy="10668"/>
          </a:xfrm>
          <a:custGeom>
            <a:avLst/>
            <a:gdLst/>
            <a:ahLst/>
            <a:cxnLst/>
            <a:rect l="l" t="t" r="r" b="b"/>
            <a:pathLst>
              <a:path w="691896" h="10668">
                <a:moveTo>
                  <a:pt x="0" y="0"/>
                </a:moveTo>
                <a:lnTo>
                  <a:pt x="691896" y="0"/>
                </a:lnTo>
                <a:lnTo>
                  <a:pt x="691896" y="10668"/>
                </a:lnTo>
                <a:lnTo>
                  <a:pt x="0" y="10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71857" y="6647050"/>
            <a:ext cx="388620" cy="10668"/>
          </a:xfrm>
          <a:custGeom>
            <a:avLst/>
            <a:gdLst/>
            <a:ahLst/>
            <a:cxnLst/>
            <a:rect l="l" t="t" r="r" b="b"/>
            <a:pathLst>
              <a:path w="388620" h="10668">
                <a:moveTo>
                  <a:pt x="0" y="0"/>
                </a:moveTo>
                <a:lnTo>
                  <a:pt x="388620" y="0"/>
                </a:lnTo>
                <a:lnTo>
                  <a:pt x="388620" y="10668"/>
                </a:lnTo>
                <a:lnTo>
                  <a:pt x="0" y="106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914400" y="2517648"/>
            <a:ext cx="5943600" cy="3403349"/>
          </a:xfrm>
          <a:custGeom>
            <a:avLst/>
            <a:gdLst/>
            <a:ahLst/>
            <a:cxnLst/>
            <a:rect l="l" t="t" r="r" b="b"/>
            <a:pathLst>
              <a:path w="5943600" h="3403349">
                <a:moveTo>
                  <a:pt x="0" y="0"/>
                </a:moveTo>
                <a:lnTo>
                  <a:pt x="5943600" y="0"/>
                </a:lnTo>
                <a:lnTo>
                  <a:pt x="5943600" y="3403349"/>
                </a:lnTo>
                <a:lnTo>
                  <a:pt x="0" y="3403349"/>
                </a:lnTo>
                <a:lnTo>
                  <a:pt x="0" y="0"/>
                </a:lnTo>
                <a:close/>
              </a:path>
            </a:pathLst>
          </a:custGeom>
          <a:blipFill>
            <a:blip r:embed="rId10"/>
            <a:stretch>
              <a:fillRect t="-7"/>
            </a:stretch>
          </a:blipFill>
        </p:spPr>
        <p:txBody>
          <a:bodyPr/>
          <a:lstStyle/>
          <a:p>
            <a:endParaRPr lang="en-US"/>
          </a:p>
        </p:txBody>
      </p:sp>
      <p:sp>
        <p:nvSpPr>
          <p:cNvPr id="7" name="TextBox 7"/>
          <p:cNvSpPr txBox="1"/>
          <p:nvPr/>
        </p:nvSpPr>
        <p:spPr>
          <a:xfrm>
            <a:off x="914705" y="886406"/>
            <a:ext cx="5981071" cy="1427969"/>
          </a:xfrm>
          <a:prstGeom prst="rect">
            <a:avLst/>
          </a:prstGeom>
        </p:spPr>
        <p:txBody>
          <a:bodyPr lIns="0" tIns="0" rIns="0" bIns="0" rtlCol="0" anchor="t">
            <a:spAutoFit/>
          </a:bodyPr>
          <a:lstStyle/>
          <a:p>
            <a:pPr algn="just">
              <a:lnSpc>
                <a:spcPts val="2234"/>
              </a:lnSpc>
            </a:pPr>
            <a:r>
              <a:rPr lang="en-US" sz="1596" spc="-17">
                <a:solidFill>
                  <a:srgbClr val="000000"/>
                </a:solidFill>
                <a:latin typeface="IBM Plex Sans"/>
              </a:rPr>
              <a:t>MODELING </a:t>
            </a:r>
          </a:p>
          <a:p>
            <a:pPr algn="just">
              <a:lnSpc>
                <a:spcPts val="1456"/>
              </a:lnSpc>
            </a:pPr>
            <a:r>
              <a:rPr lang="en-US" sz="1103" spc="-12">
                <a:solidFill>
                  <a:srgbClr val="000000"/>
                </a:solidFill>
                <a:latin typeface="IBM Plex Sans"/>
              </a:rPr>
              <a:t>We assessed a broad range of models to assess various approaches for predicting pH. The table below details all models considered, along with some key details. Namely, the table details two key error metrics, and indicates whether the model requires transformation of input predictor variables and whether the model requires tuning of hyperparameters (all discussed below in more detail). A RandomForest model of 500 trees testing 28 splits was chosen as the final model; it had the highest R-Squared value and tied for the lowest MAPE. </a:t>
            </a:r>
          </a:p>
        </p:txBody>
      </p:sp>
      <p:sp>
        <p:nvSpPr>
          <p:cNvPr id="8" name="TextBox 8"/>
          <p:cNvSpPr txBox="1"/>
          <p:nvPr/>
        </p:nvSpPr>
        <p:spPr>
          <a:xfrm>
            <a:off x="914705" y="5935999"/>
            <a:ext cx="5110286" cy="359273"/>
          </a:xfrm>
          <a:prstGeom prst="rect">
            <a:avLst/>
          </a:prstGeom>
        </p:spPr>
        <p:txBody>
          <a:bodyPr lIns="0" tIns="0" rIns="0" bIns="0" rtlCol="0" anchor="t">
            <a:spAutoFit/>
          </a:bodyPr>
          <a:lstStyle/>
          <a:p>
            <a:pPr algn="l">
              <a:lnSpc>
                <a:spcPts val="1451"/>
              </a:lnSpc>
            </a:pPr>
            <a:r>
              <a:rPr lang="en-US" sz="1103" spc="-12">
                <a:solidFill>
                  <a:srgbClr val="000000"/>
                </a:solidFill>
                <a:latin typeface="IBM Plex Sans"/>
              </a:rPr>
              <a:t> </a:t>
            </a:r>
          </a:p>
          <a:p>
            <a:pPr algn="l">
              <a:lnSpc>
                <a:spcPts val="1451"/>
              </a:lnSpc>
            </a:pPr>
            <a:r>
              <a:rPr lang="en-US" sz="1103" spc="-12">
                <a:solidFill>
                  <a:srgbClr val="000000"/>
                </a:solidFill>
                <a:latin typeface="IBM Plex Sans"/>
              </a:rPr>
              <a:t>A broad summary of the model categories from the approaches highlighted below. </a:t>
            </a:r>
          </a:p>
        </p:txBody>
      </p:sp>
      <p:sp>
        <p:nvSpPr>
          <p:cNvPr id="9" name="TextBox 9"/>
          <p:cNvSpPr txBox="1"/>
          <p:nvPr/>
        </p:nvSpPr>
        <p:spPr>
          <a:xfrm>
            <a:off x="1143305" y="6366910"/>
            <a:ext cx="5585193" cy="667502"/>
          </a:xfrm>
          <a:prstGeom prst="rect">
            <a:avLst/>
          </a:prstGeom>
        </p:spPr>
        <p:txBody>
          <a:bodyPr lIns="0" tIns="0" rIns="0" bIns="0" rtlCol="0" anchor="t">
            <a:spAutoFit/>
          </a:bodyPr>
          <a:lstStyle/>
          <a:p>
            <a:pPr algn="just">
              <a:lnSpc>
                <a:spcPts val="2759"/>
              </a:lnSpc>
            </a:pPr>
            <a:r>
              <a:rPr lang="en-US" sz="1103" spc="-12">
                <a:solidFill>
                  <a:srgbClr val="000000"/>
                </a:solidFill>
                <a:latin typeface="IBM Plex Sans"/>
              </a:rPr>
              <a:t>1. Linear: Models our target variable as a linear combination of predictor variables. Many </a:t>
            </a:r>
          </a:p>
          <a:p>
            <a:pPr algn="just">
              <a:lnSpc>
                <a:spcPts val="551"/>
              </a:lnSpc>
            </a:pPr>
            <a:r>
              <a:rPr lang="en-US" sz="1103" spc="-12">
                <a:solidFill>
                  <a:srgbClr val="000000"/>
                </a:solidFill>
                <a:latin typeface="IBM Plex Sans"/>
              </a:rPr>
              <a:t>“traditional” statistical models fall into this category. Linear models provide more easily </a:t>
            </a:r>
          </a:p>
          <a:p>
            <a:pPr algn="just">
              <a:lnSpc>
                <a:spcPts val="2351"/>
              </a:lnSpc>
            </a:pPr>
            <a:r>
              <a:rPr lang="en-US" sz="1103" spc="-12">
                <a:solidFill>
                  <a:srgbClr val="000000"/>
                </a:solidFill>
                <a:latin typeface="IBM Plex Sans"/>
              </a:rPr>
              <a:t>interpretable results, but it may not forecast as accurately as more complex models. </a:t>
            </a:r>
          </a:p>
        </p:txBody>
      </p:sp>
      <p:sp>
        <p:nvSpPr>
          <p:cNvPr id="10" name="TextBox 10"/>
          <p:cNvSpPr txBox="1"/>
          <p:nvPr/>
        </p:nvSpPr>
        <p:spPr>
          <a:xfrm>
            <a:off x="1143305" y="7129672"/>
            <a:ext cx="5525548" cy="89144"/>
          </a:xfrm>
          <a:prstGeom prst="rect">
            <a:avLst/>
          </a:prstGeom>
        </p:spPr>
        <p:txBody>
          <a:bodyPr lIns="0" tIns="0" rIns="0" bIns="0" rtlCol="0" anchor="t">
            <a:spAutoFit/>
          </a:bodyPr>
          <a:lstStyle/>
          <a:p>
            <a:pPr algn="l">
              <a:lnSpc>
                <a:spcPts val="551"/>
              </a:lnSpc>
            </a:pPr>
            <a:r>
              <a:rPr lang="en-US" sz="1103" spc="-12">
                <a:solidFill>
                  <a:srgbClr val="000000"/>
                </a:solidFill>
                <a:latin typeface="IBM Plex Sans"/>
              </a:rPr>
              <a:t>2. Non-Linear: Models our target variable based on non-linear (i.e. curved) relationships </a:t>
            </a:r>
          </a:p>
        </p:txBody>
      </p:sp>
      <p:sp>
        <p:nvSpPr>
          <p:cNvPr id="11" name="TextBox 11"/>
          <p:cNvSpPr txBox="1"/>
          <p:nvPr/>
        </p:nvSpPr>
        <p:spPr>
          <a:xfrm>
            <a:off x="1371857" y="7144150"/>
            <a:ext cx="5382882" cy="445379"/>
          </a:xfrm>
          <a:prstGeom prst="rect">
            <a:avLst/>
          </a:prstGeom>
        </p:spPr>
        <p:txBody>
          <a:bodyPr lIns="0" tIns="0" rIns="0" bIns="0" rtlCol="0" anchor="t">
            <a:spAutoFit/>
          </a:bodyPr>
          <a:lstStyle/>
          <a:p>
            <a:pPr algn="l">
              <a:lnSpc>
                <a:spcPts val="2375"/>
              </a:lnSpc>
            </a:pPr>
            <a:r>
              <a:rPr lang="en-US" sz="1103" spc="-12">
                <a:solidFill>
                  <a:srgbClr val="000000"/>
                </a:solidFill>
                <a:latin typeface="IBM Plex Sans"/>
              </a:rPr>
              <a:t>between variables. These models may provide more accurate predictions, but they are </a:t>
            </a:r>
          </a:p>
          <a:p>
            <a:pPr algn="l">
              <a:lnSpc>
                <a:spcPts val="551"/>
              </a:lnSpc>
            </a:pPr>
            <a:r>
              <a:rPr lang="en-US" sz="1103" spc="-12">
                <a:solidFill>
                  <a:srgbClr val="000000"/>
                </a:solidFill>
                <a:latin typeface="IBM Plex Sans"/>
              </a:rPr>
              <a:t>typically more difficult to interpret than linear models. </a:t>
            </a:r>
          </a:p>
        </p:txBody>
      </p:sp>
      <p:sp>
        <p:nvSpPr>
          <p:cNvPr id="12" name="TextBox 12"/>
          <p:cNvSpPr txBox="1"/>
          <p:nvPr/>
        </p:nvSpPr>
        <p:spPr>
          <a:xfrm>
            <a:off x="1143305" y="7513339"/>
            <a:ext cx="5555732" cy="260594"/>
          </a:xfrm>
          <a:prstGeom prst="rect">
            <a:avLst/>
          </a:prstGeom>
        </p:spPr>
        <p:txBody>
          <a:bodyPr lIns="0" tIns="0" rIns="0" bIns="0" rtlCol="0" anchor="t">
            <a:spAutoFit/>
          </a:bodyPr>
          <a:lstStyle/>
          <a:p>
            <a:pPr algn="l">
              <a:lnSpc>
                <a:spcPts val="2351"/>
              </a:lnSpc>
            </a:pPr>
            <a:r>
              <a:rPr lang="en-US" sz="1103" spc="-12">
                <a:solidFill>
                  <a:srgbClr val="000000"/>
                </a:solidFill>
                <a:latin typeface="IBM Plex Sans"/>
              </a:rPr>
              <a:t>3. Tree-based: Models our target variable using one or more decision trees. These trees </a:t>
            </a:r>
          </a:p>
        </p:txBody>
      </p:sp>
      <p:sp>
        <p:nvSpPr>
          <p:cNvPr id="13" name="TextBox 13"/>
          <p:cNvSpPr txBox="1"/>
          <p:nvPr/>
        </p:nvSpPr>
        <p:spPr>
          <a:xfrm>
            <a:off x="1371857" y="7869193"/>
            <a:ext cx="5302806" cy="828284"/>
          </a:xfrm>
          <a:prstGeom prst="rect">
            <a:avLst/>
          </a:prstGeom>
        </p:spPr>
        <p:txBody>
          <a:bodyPr lIns="0" tIns="0" rIns="0" bIns="0" rtlCol="0" anchor="t">
            <a:spAutoFit/>
          </a:bodyPr>
          <a:lstStyle/>
          <a:p>
            <a:pPr algn="just">
              <a:lnSpc>
                <a:spcPts val="551"/>
              </a:lnSpc>
            </a:pPr>
            <a:r>
              <a:rPr lang="en-US" sz="1103" spc="-12">
                <a:solidFill>
                  <a:srgbClr val="000000"/>
                </a:solidFill>
                <a:latin typeface="IBM Plex Sans"/>
              </a:rPr>
              <a:t>use a series of if-then rules to generate predictions using the values of predictor </a:t>
            </a:r>
          </a:p>
          <a:p>
            <a:pPr algn="just">
              <a:lnSpc>
                <a:spcPts val="2351"/>
              </a:lnSpc>
            </a:pPr>
            <a:r>
              <a:rPr lang="en-US" sz="1103" spc="-12">
                <a:solidFill>
                  <a:srgbClr val="000000"/>
                </a:solidFill>
                <a:latin typeface="IBM Plex Sans"/>
              </a:rPr>
              <a:t>variables. While single tree models are relatively easy to interpret, more complex tree </a:t>
            </a:r>
          </a:p>
          <a:p>
            <a:pPr algn="just">
              <a:lnSpc>
                <a:spcPts val="576"/>
              </a:lnSpc>
            </a:pPr>
            <a:r>
              <a:rPr lang="en-US" sz="1103" spc="-12">
                <a:solidFill>
                  <a:srgbClr val="000000"/>
                </a:solidFill>
                <a:latin typeface="IBM Plex Sans"/>
              </a:rPr>
              <a:t>models (such as Random Forest) use an ensemble approach that aggregates results </a:t>
            </a:r>
          </a:p>
          <a:p>
            <a:pPr algn="just">
              <a:lnSpc>
                <a:spcPts val="2328"/>
              </a:lnSpc>
            </a:pPr>
            <a:r>
              <a:rPr lang="en-US" sz="1103" spc="-12">
                <a:solidFill>
                  <a:srgbClr val="000000"/>
                </a:solidFill>
                <a:latin typeface="IBM Plex Sans"/>
              </a:rPr>
              <a:t>across many trees. Such approaches may enhance predictive accuracy at the cost of </a:t>
            </a:r>
          </a:p>
          <a:p>
            <a:pPr algn="just">
              <a:lnSpc>
                <a:spcPts val="576"/>
              </a:lnSpc>
            </a:pPr>
            <a:r>
              <a:rPr lang="en-US" sz="1103" spc="-12">
                <a:solidFill>
                  <a:srgbClr val="000000"/>
                </a:solidFill>
                <a:latin typeface="IBM Plex Sans"/>
              </a:rPr>
              <a:t>interpretability. </a:t>
            </a:r>
          </a:p>
        </p:txBody>
      </p:sp>
      <p:sp>
        <p:nvSpPr>
          <p:cNvPr id="14" name="TextBox 14"/>
          <p:cNvSpPr txBox="1"/>
          <p:nvPr/>
        </p:nvSpPr>
        <p:spPr>
          <a:xfrm>
            <a:off x="1143305" y="8621239"/>
            <a:ext cx="5516842" cy="446522"/>
          </a:xfrm>
          <a:prstGeom prst="rect">
            <a:avLst/>
          </a:prstGeom>
        </p:spPr>
        <p:txBody>
          <a:bodyPr lIns="0" tIns="0" rIns="0" bIns="0" rtlCol="0" anchor="t">
            <a:spAutoFit/>
          </a:bodyPr>
          <a:lstStyle/>
          <a:p>
            <a:pPr algn="ctr">
              <a:lnSpc>
                <a:spcPts val="2327"/>
              </a:lnSpc>
            </a:pPr>
            <a:r>
              <a:rPr lang="en-US" sz="1103" spc="-12">
                <a:solidFill>
                  <a:srgbClr val="000000"/>
                </a:solidFill>
                <a:latin typeface="IBM Plex Sans"/>
              </a:rPr>
              <a:t>4. Other Machine Learning (ML): We employ two other ML model types: Support Vector </a:t>
            </a:r>
          </a:p>
          <a:p>
            <a:pPr algn="ctr">
              <a:lnSpc>
                <a:spcPts val="600"/>
              </a:lnSpc>
            </a:pPr>
            <a:r>
              <a:rPr lang="en-US" sz="1103" spc="-12">
                <a:solidFill>
                  <a:srgbClr val="000000"/>
                </a:solidFill>
                <a:latin typeface="IBM Plex Sans"/>
              </a:rPr>
              <a:t>Machines (SVM) and Neural Networks (NN). SVMs are technically linear models,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3239</Words>
  <Application>Microsoft Office PowerPoint</Application>
  <PresentationFormat>Custom</PresentationFormat>
  <Paragraphs>196</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 (MS) Bold</vt:lpstr>
      <vt:lpstr>Arimo</vt:lpstr>
      <vt:lpstr>Arial</vt:lpstr>
      <vt:lpstr>Calibri</vt:lpstr>
      <vt:lpstr>IBM Plex Sans</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Project_2_feedback.pdf</dc:title>
  <dc:creator>Daniel Craig</dc:creator>
  <cp:lastModifiedBy>Daniel Craig</cp:lastModifiedBy>
  <cp:revision>2</cp:revision>
  <dcterms:created xsi:type="dcterms:W3CDTF">2006-08-16T00:00:00Z</dcterms:created>
  <dcterms:modified xsi:type="dcterms:W3CDTF">2024-06-04T01:37:34Z</dcterms:modified>
  <dc:identifier>DAGHIfIcmD0</dc:identifier>
</cp:coreProperties>
</file>